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3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5.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charts/chart1.xml" ContentType="application/vnd.openxmlformats-officedocument.drawingml.chart+xml"/>
  <Override PartName="/ppt/charts/style3.xml" ContentType="application/vnd.ms-office.chartstyle+xml"/>
  <Override PartName="/ppt/charts/colors3.xml" ContentType="application/vnd.ms-office.chartcolorstyl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style2.xml" ContentType="application/vnd.ms-office.chartstyle+xml"/>
  <Override PartName="/ppt/theme/themeOverride1.xml" ContentType="application/vnd.openxmlformats-officedocument.themeOverride+xml"/>
  <Override PartName="/ppt/charts/chart2.xml" ContentType="application/vnd.openxmlformats-officedocument.drawingml.chart+xml"/>
  <Override PartName="/ppt/charts/colors2.xml" ContentType="application/vnd.ms-office.chartcolor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8" r:id="rId3"/>
    <p:sldId id="261" r:id="rId4"/>
    <p:sldId id="262" r:id="rId5"/>
    <p:sldId id="263" r:id="rId6"/>
    <p:sldId id="264" r:id="rId7"/>
    <p:sldId id="265" r:id="rId8"/>
    <p:sldId id="266" r:id="rId9"/>
    <p:sldId id="271" r:id="rId10"/>
    <p:sldId id="267" r:id="rId11"/>
    <p:sldId id="268" r:id="rId12"/>
    <p:sldId id="269" r:id="rId13"/>
    <p:sldId id="270"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57" r:id="rId29"/>
    <p:sldId id="287" r:id="rId30"/>
    <p:sldId id="286" r:id="rId31"/>
    <p:sldId id="288" r:id="rId32"/>
    <p:sldId id="289" r:id="rId33"/>
    <p:sldId id="290" r:id="rId34"/>
    <p:sldId id="291" r:id="rId35"/>
    <p:sldId id="292" r:id="rId36"/>
  </p:sldIdLst>
  <p:sldSz cx="12192000" cy="6858000"/>
  <p:notesSz cx="6858000" cy="9144000"/>
  <p:defaultText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5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66" d="100"/>
          <a:sy n="66" d="100"/>
        </p:scale>
        <p:origin x="600" y="44"/>
      </p:cViewPr>
      <p:guideLst>
        <p:guide orient="horz" pos="184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oleObject" Target="Gr&#225;fico%20en%20Microsoft%20Word"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c:f>
              <c:strCache>
                <c:ptCount val="1"/>
                <c:pt idx="0">
                  <c:v>Tasa de Homicidios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Hoja1!$A$2:$A$15</c:f>
              <c:numCache>
                <c:formatCode>General</c:formatCod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numRef>
          </c:cat>
          <c:val>
            <c:numRef>
              <c:f>Hoja1!$B$2:$B$15</c:f>
              <c:numCache>
                <c:formatCode>General</c:formatCode>
                <c:ptCount val="14"/>
                <c:pt idx="0">
                  <c:v>30.7</c:v>
                </c:pt>
                <c:pt idx="1">
                  <c:v>37</c:v>
                </c:pt>
                <c:pt idx="2">
                  <c:v>46.2</c:v>
                </c:pt>
                <c:pt idx="3">
                  <c:v>49.9</c:v>
                </c:pt>
                <c:pt idx="4">
                  <c:v>57.9</c:v>
                </c:pt>
                <c:pt idx="5">
                  <c:v>66.8</c:v>
                </c:pt>
                <c:pt idx="6">
                  <c:v>77.5</c:v>
                </c:pt>
                <c:pt idx="7">
                  <c:v>86.5</c:v>
                </c:pt>
                <c:pt idx="8">
                  <c:v>85.5</c:v>
                </c:pt>
                <c:pt idx="9">
                  <c:v>71.5</c:v>
                </c:pt>
                <c:pt idx="10">
                  <c:v>68.099999999999994</c:v>
                </c:pt>
                <c:pt idx="11">
                  <c:v>60</c:v>
                </c:pt>
                <c:pt idx="12">
                  <c:v>59.05</c:v>
                </c:pt>
                <c:pt idx="13">
                  <c:v>43.6</c:v>
                </c:pt>
              </c:numCache>
            </c:numRef>
          </c:val>
          <c:smooth val="0"/>
          <c:extLst>
            <c:ext xmlns:c16="http://schemas.microsoft.com/office/drawing/2014/chart" uri="{C3380CC4-5D6E-409C-BE32-E72D297353CC}">
              <c16:uniqueId val="{00000000-4183-4187-A275-E4314FBF62D4}"/>
            </c:ext>
          </c:extLst>
        </c:ser>
        <c:dLbls>
          <c:showLegendKey val="0"/>
          <c:showVal val="0"/>
          <c:showCatName val="0"/>
          <c:showSerName val="0"/>
          <c:showPercent val="0"/>
          <c:showBubbleSize val="0"/>
        </c:dLbls>
        <c:marker val="1"/>
        <c:smooth val="0"/>
        <c:axId val="181261664"/>
        <c:axId val="181262224"/>
      </c:lineChart>
      <c:catAx>
        <c:axId val="181261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HN"/>
          </a:p>
        </c:txPr>
        <c:crossAx val="181262224"/>
        <c:crosses val="autoZero"/>
        <c:auto val="1"/>
        <c:lblAlgn val="ctr"/>
        <c:lblOffset val="100"/>
        <c:noMultiLvlLbl val="0"/>
      </c:catAx>
      <c:valAx>
        <c:axId val="181262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81261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H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HN" sz="1300" b="1"/>
              <a:t>Número de Homicidos</a:t>
            </a:r>
            <a:r>
              <a:rPr lang="es-HN" sz="1300" b="1" baseline="0"/>
              <a:t> anuales e Índice de Paz Mundial</a:t>
            </a:r>
            <a:endParaRPr lang="es-HN" sz="1300"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HN"/>
        </a:p>
      </c:txPr>
    </c:title>
    <c:autoTitleDeleted val="0"/>
    <c:plotArea>
      <c:layout/>
      <c:barChart>
        <c:barDir val="col"/>
        <c:grouping val="clustered"/>
        <c:varyColors val="0"/>
        <c:ser>
          <c:idx val="0"/>
          <c:order val="0"/>
          <c:tx>
            <c:v>Homicidios</c:v>
          </c:tx>
          <c:spPr>
            <a:solidFill>
              <a:schemeClr val="accent6"/>
            </a:solidFill>
            <a:ln>
              <a:noFill/>
            </a:ln>
            <a:effectLst/>
          </c:spPr>
          <c:invertIfNegative val="0"/>
          <c:cat>
            <c:numRef>
              <c:f>'[Gráfico 2 en Microsoft Word]Hoja1'!$F$2:$N$2</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'[Gráfico 2 en Microsoft Word]Hoja1'!$F$3:$N$3</c:f>
              <c:numCache>
                <c:formatCode>#,##0</c:formatCode>
                <c:ptCount val="9"/>
                <c:pt idx="0">
                  <c:v>5265</c:v>
                </c:pt>
                <c:pt idx="1">
                  <c:v>6239</c:v>
                </c:pt>
                <c:pt idx="2">
                  <c:v>7104</c:v>
                </c:pt>
                <c:pt idx="3">
                  <c:v>7172</c:v>
                </c:pt>
                <c:pt idx="4">
                  <c:v>6757</c:v>
                </c:pt>
                <c:pt idx="5">
                  <c:v>5936</c:v>
                </c:pt>
                <c:pt idx="6">
                  <c:v>5148</c:v>
                </c:pt>
                <c:pt idx="7">
                  <c:v>5150</c:v>
                </c:pt>
                <c:pt idx="8">
                  <c:v>3866</c:v>
                </c:pt>
              </c:numCache>
            </c:numRef>
          </c:val>
          <c:extLst>
            <c:ext xmlns:c16="http://schemas.microsoft.com/office/drawing/2014/chart" uri="{C3380CC4-5D6E-409C-BE32-E72D297353CC}">
              <c16:uniqueId val="{00000000-8229-4117-8924-D4C80B367ACA}"/>
            </c:ext>
          </c:extLst>
        </c:ser>
        <c:dLbls>
          <c:showLegendKey val="0"/>
          <c:showVal val="0"/>
          <c:showCatName val="0"/>
          <c:showSerName val="0"/>
          <c:showPercent val="0"/>
          <c:showBubbleSize val="0"/>
        </c:dLbls>
        <c:gapWidth val="150"/>
        <c:axId val="1550950864"/>
        <c:axId val="1550954672"/>
      </c:barChart>
      <c:lineChart>
        <c:grouping val="standard"/>
        <c:varyColors val="0"/>
        <c:ser>
          <c:idx val="1"/>
          <c:order val="1"/>
          <c:tx>
            <c:v>Índice de Paz Mundial</c:v>
          </c:tx>
          <c:spPr>
            <a:ln w="28575" cap="rnd">
              <a:solidFill>
                <a:schemeClr val="accent5"/>
              </a:solidFill>
              <a:round/>
            </a:ln>
            <a:effectLst/>
          </c:spPr>
          <c:marker>
            <c:symbol val="none"/>
          </c:marker>
          <c:val>
            <c:numRef>
              <c:f>'[Gráfico 2 en Microsoft Word]Hoja1'!$F$4:$N$4</c:f>
              <c:numCache>
                <c:formatCode>General</c:formatCode>
                <c:ptCount val="9"/>
                <c:pt idx="0">
                  <c:v>112</c:v>
                </c:pt>
                <c:pt idx="1">
                  <c:v>125</c:v>
                </c:pt>
                <c:pt idx="2">
                  <c:v>117</c:v>
                </c:pt>
                <c:pt idx="3">
                  <c:v>129</c:v>
                </c:pt>
                <c:pt idx="4">
                  <c:v>123</c:v>
                </c:pt>
                <c:pt idx="5">
                  <c:v>117</c:v>
                </c:pt>
                <c:pt idx="6">
                  <c:v>116</c:v>
                </c:pt>
                <c:pt idx="7">
                  <c:v>111</c:v>
                </c:pt>
                <c:pt idx="8">
                  <c:v>106</c:v>
                </c:pt>
              </c:numCache>
            </c:numRef>
          </c:val>
          <c:smooth val="0"/>
          <c:extLst>
            <c:ext xmlns:c16="http://schemas.microsoft.com/office/drawing/2014/chart" uri="{C3380CC4-5D6E-409C-BE32-E72D297353CC}">
              <c16:uniqueId val="{00000001-8229-4117-8924-D4C80B367ACA}"/>
            </c:ext>
          </c:extLst>
        </c:ser>
        <c:dLbls>
          <c:showLegendKey val="0"/>
          <c:showVal val="0"/>
          <c:showCatName val="0"/>
          <c:showSerName val="0"/>
          <c:showPercent val="0"/>
          <c:showBubbleSize val="0"/>
        </c:dLbls>
        <c:marker val="1"/>
        <c:smooth val="0"/>
        <c:axId val="1550943248"/>
        <c:axId val="1550953584"/>
      </c:lineChart>
      <c:catAx>
        <c:axId val="155095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1550954672"/>
        <c:crosses val="autoZero"/>
        <c:auto val="1"/>
        <c:lblAlgn val="ctr"/>
        <c:lblOffset val="100"/>
        <c:noMultiLvlLbl val="0"/>
      </c:catAx>
      <c:valAx>
        <c:axId val="1550954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1550950864"/>
        <c:crosses val="autoZero"/>
        <c:crossBetween val="between"/>
      </c:valAx>
      <c:valAx>
        <c:axId val="155095358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1550943248"/>
        <c:crosses val="max"/>
        <c:crossBetween val="between"/>
      </c:valAx>
      <c:catAx>
        <c:axId val="1550943248"/>
        <c:scaling>
          <c:orientation val="minMax"/>
        </c:scaling>
        <c:delete val="1"/>
        <c:axPos val="b"/>
        <c:majorTickMark val="out"/>
        <c:minorTickMark val="none"/>
        <c:tickLblPos val="nextTo"/>
        <c:crossAx val="1550953584"/>
        <c:crosses val="autoZero"/>
        <c:auto val="1"/>
        <c:lblAlgn val="ctr"/>
        <c:lblOffset val="100"/>
        <c:noMultiLvlLbl val="0"/>
      </c:cat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HN"/>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showDLblsOverMax val="0"/>
  </c:chart>
  <c:spPr>
    <a:solidFill>
      <a:srgbClr val="E7E6E6"/>
    </a:solidFill>
    <a:ln w="9525" cap="flat" cmpd="sng" algn="ctr">
      <a:solidFill>
        <a:sysClr val="windowText" lastClr="000000"/>
      </a:solidFill>
      <a:round/>
    </a:ln>
    <a:effectLst/>
  </c:spPr>
  <c:txPr>
    <a:bodyPr/>
    <a:lstStyle/>
    <a:p>
      <a:pPr>
        <a:defRPr/>
      </a:pPr>
      <a:endParaRPr lang="es-H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HN" b="1"/>
              <a:t>Evolución</a:t>
            </a:r>
            <a:r>
              <a:rPr lang="es-HN" b="1" baseline="0"/>
              <a:t> de los Homicidios, Casos Ingresados, Sentencias Condenatorias e Impunidad</a:t>
            </a:r>
            <a:endParaRPr lang="es-HN"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HN"/>
        </a:p>
      </c:txPr>
    </c:title>
    <c:autoTitleDeleted val="0"/>
    <c:plotArea>
      <c:layout/>
      <c:barChart>
        <c:barDir val="col"/>
        <c:grouping val="clustered"/>
        <c:varyColors val="0"/>
        <c:ser>
          <c:idx val="0"/>
          <c:order val="0"/>
          <c:tx>
            <c:v>Homicidios</c:v>
          </c:tx>
          <c:spPr>
            <a:solidFill>
              <a:schemeClr val="accent1"/>
            </a:solidFill>
            <a:ln>
              <a:noFill/>
            </a:ln>
            <a:effectLst/>
          </c:spPr>
          <c:invertIfNegative val="0"/>
          <c:cat>
            <c:numRef>
              <c:f>'[Gráfico en Microsoft Word]Hoja1'!$A$5:$A$12</c:f>
              <c:numCache>
                <c:formatCode>General</c:formatCode>
                <c:ptCount val="8"/>
                <c:pt idx="0">
                  <c:v>2010</c:v>
                </c:pt>
                <c:pt idx="1">
                  <c:v>2011</c:v>
                </c:pt>
                <c:pt idx="2">
                  <c:v>2012</c:v>
                </c:pt>
                <c:pt idx="3">
                  <c:v>2013</c:v>
                </c:pt>
                <c:pt idx="4">
                  <c:v>2014</c:v>
                </c:pt>
                <c:pt idx="5">
                  <c:v>2015</c:v>
                </c:pt>
                <c:pt idx="6">
                  <c:v>2016</c:v>
                </c:pt>
                <c:pt idx="7">
                  <c:v>2017</c:v>
                </c:pt>
              </c:numCache>
            </c:numRef>
          </c:cat>
          <c:val>
            <c:numRef>
              <c:f>'[Gráfico en Microsoft Word]Hoja1'!$B$5:$B$12</c:f>
              <c:numCache>
                <c:formatCode>General</c:formatCode>
                <c:ptCount val="8"/>
                <c:pt idx="0">
                  <c:v>6239</c:v>
                </c:pt>
                <c:pt idx="1">
                  <c:v>7104</c:v>
                </c:pt>
                <c:pt idx="2">
                  <c:v>7172</c:v>
                </c:pt>
                <c:pt idx="3">
                  <c:v>6757</c:v>
                </c:pt>
                <c:pt idx="4">
                  <c:v>5936</c:v>
                </c:pt>
                <c:pt idx="5">
                  <c:v>5148</c:v>
                </c:pt>
                <c:pt idx="6">
                  <c:v>5150</c:v>
                </c:pt>
                <c:pt idx="7">
                  <c:v>3866</c:v>
                </c:pt>
              </c:numCache>
            </c:numRef>
          </c:val>
          <c:extLst>
            <c:ext xmlns:c16="http://schemas.microsoft.com/office/drawing/2014/chart" uri="{C3380CC4-5D6E-409C-BE32-E72D297353CC}">
              <c16:uniqueId val="{00000000-A9BA-4E4A-BC20-94C7BC62E2FA}"/>
            </c:ext>
          </c:extLst>
        </c:ser>
        <c:ser>
          <c:idx val="1"/>
          <c:order val="1"/>
          <c:tx>
            <c:v>Casos Ingresados</c:v>
          </c:tx>
          <c:spPr>
            <a:solidFill>
              <a:schemeClr val="accent2"/>
            </a:solidFill>
            <a:ln>
              <a:noFill/>
            </a:ln>
            <a:effectLst/>
          </c:spPr>
          <c:invertIfNegative val="0"/>
          <c:cat>
            <c:numRef>
              <c:f>'[Gráfico en Microsoft Word]Hoja1'!$A$5:$A$12</c:f>
              <c:numCache>
                <c:formatCode>General</c:formatCode>
                <c:ptCount val="8"/>
                <c:pt idx="0">
                  <c:v>2010</c:v>
                </c:pt>
                <c:pt idx="1">
                  <c:v>2011</c:v>
                </c:pt>
                <c:pt idx="2">
                  <c:v>2012</c:v>
                </c:pt>
                <c:pt idx="3">
                  <c:v>2013</c:v>
                </c:pt>
                <c:pt idx="4">
                  <c:v>2014</c:v>
                </c:pt>
                <c:pt idx="5">
                  <c:v>2015</c:v>
                </c:pt>
                <c:pt idx="6">
                  <c:v>2016</c:v>
                </c:pt>
                <c:pt idx="7">
                  <c:v>2017</c:v>
                </c:pt>
              </c:numCache>
            </c:numRef>
          </c:cat>
          <c:val>
            <c:numRef>
              <c:f>'[Gráfico en Microsoft Word]Hoja1'!$C$5:$C$12</c:f>
              <c:numCache>
                <c:formatCode>General</c:formatCode>
                <c:ptCount val="8"/>
                <c:pt idx="0">
                  <c:v>889</c:v>
                </c:pt>
                <c:pt idx="1">
                  <c:v>970</c:v>
                </c:pt>
                <c:pt idx="2">
                  <c:v>935</c:v>
                </c:pt>
                <c:pt idx="3">
                  <c:v>860</c:v>
                </c:pt>
                <c:pt idx="4">
                  <c:v>872</c:v>
                </c:pt>
                <c:pt idx="5">
                  <c:v>960</c:v>
                </c:pt>
                <c:pt idx="6">
                  <c:v>1006</c:v>
                </c:pt>
                <c:pt idx="7">
                  <c:v>914</c:v>
                </c:pt>
              </c:numCache>
            </c:numRef>
          </c:val>
          <c:extLst>
            <c:ext xmlns:c16="http://schemas.microsoft.com/office/drawing/2014/chart" uri="{C3380CC4-5D6E-409C-BE32-E72D297353CC}">
              <c16:uniqueId val="{00000001-A9BA-4E4A-BC20-94C7BC62E2FA}"/>
            </c:ext>
          </c:extLst>
        </c:ser>
        <c:ser>
          <c:idx val="2"/>
          <c:order val="2"/>
          <c:tx>
            <c:v>Sentencias Condenatorias</c:v>
          </c:tx>
          <c:spPr>
            <a:solidFill>
              <a:schemeClr val="accent3"/>
            </a:solidFill>
            <a:ln>
              <a:noFill/>
            </a:ln>
            <a:effectLst/>
          </c:spPr>
          <c:invertIfNegative val="0"/>
          <c:cat>
            <c:numRef>
              <c:f>'[Gráfico en Microsoft Word]Hoja1'!$A$5:$A$12</c:f>
              <c:numCache>
                <c:formatCode>General</c:formatCode>
                <c:ptCount val="8"/>
                <c:pt idx="0">
                  <c:v>2010</c:v>
                </c:pt>
                <c:pt idx="1">
                  <c:v>2011</c:v>
                </c:pt>
                <c:pt idx="2">
                  <c:v>2012</c:v>
                </c:pt>
                <c:pt idx="3">
                  <c:v>2013</c:v>
                </c:pt>
                <c:pt idx="4">
                  <c:v>2014</c:v>
                </c:pt>
                <c:pt idx="5">
                  <c:v>2015</c:v>
                </c:pt>
                <c:pt idx="6">
                  <c:v>2016</c:v>
                </c:pt>
                <c:pt idx="7">
                  <c:v>2017</c:v>
                </c:pt>
              </c:numCache>
            </c:numRef>
          </c:cat>
          <c:val>
            <c:numRef>
              <c:f>'[Gráfico en Microsoft Word]Hoja1'!$D$5:$D$12</c:f>
              <c:numCache>
                <c:formatCode>General</c:formatCode>
                <c:ptCount val="8"/>
                <c:pt idx="0">
                  <c:v>222</c:v>
                </c:pt>
                <c:pt idx="1">
                  <c:v>298</c:v>
                </c:pt>
                <c:pt idx="2">
                  <c:v>279</c:v>
                </c:pt>
                <c:pt idx="3">
                  <c:v>298</c:v>
                </c:pt>
                <c:pt idx="4">
                  <c:v>495</c:v>
                </c:pt>
                <c:pt idx="5">
                  <c:v>412</c:v>
                </c:pt>
                <c:pt idx="6">
                  <c:v>448</c:v>
                </c:pt>
                <c:pt idx="7">
                  <c:v>491</c:v>
                </c:pt>
              </c:numCache>
            </c:numRef>
          </c:val>
          <c:extLst>
            <c:ext xmlns:c16="http://schemas.microsoft.com/office/drawing/2014/chart" uri="{C3380CC4-5D6E-409C-BE32-E72D297353CC}">
              <c16:uniqueId val="{00000002-A9BA-4E4A-BC20-94C7BC62E2FA}"/>
            </c:ext>
          </c:extLst>
        </c:ser>
        <c:dLbls>
          <c:showLegendKey val="0"/>
          <c:showVal val="0"/>
          <c:showCatName val="0"/>
          <c:showSerName val="0"/>
          <c:showPercent val="0"/>
          <c:showBubbleSize val="0"/>
        </c:dLbls>
        <c:gapWidth val="150"/>
        <c:axId val="1550956848"/>
        <c:axId val="1550943792"/>
      </c:barChart>
      <c:lineChart>
        <c:grouping val="standard"/>
        <c:varyColors val="0"/>
        <c:ser>
          <c:idx val="3"/>
          <c:order val="3"/>
          <c:tx>
            <c:v>Impunidad</c:v>
          </c:tx>
          <c:spPr>
            <a:ln w="28575" cap="rnd">
              <a:solidFill>
                <a:schemeClr val="accent4"/>
              </a:solidFill>
              <a:round/>
            </a:ln>
            <a:effectLst/>
          </c:spPr>
          <c:marker>
            <c:symbol val="none"/>
          </c:marker>
          <c:val>
            <c:numRef>
              <c:f>'[Gráfico en Microsoft Word]Hoja1'!$E$5:$E$12</c:f>
              <c:numCache>
                <c:formatCode>0.00%</c:formatCode>
                <c:ptCount val="8"/>
                <c:pt idx="0">
                  <c:v>0.96441737457925947</c:v>
                </c:pt>
                <c:pt idx="1">
                  <c:v>0.95805180180180183</c:v>
                </c:pt>
                <c:pt idx="2">
                  <c:v>0.96109871723368656</c:v>
                </c:pt>
                <c:pt idx="3">
                  <c:v>0.9558975876868433</c:v>
                </c:pt>
                <c:pt idx="4">
                  <c:v>0.91661051212938005</c:v>
                </c:pt>
                <c:pt idx="5">
                  <c:v>0.91996891996891994</c:v>
                </c:pt>
                <c:pt idx="6">
                  <c:v>0.91300970873786413</c:v>
                </c:pt>
                <c:pt idx="7">
                  <c:v>0.87299534402483192</c:v>
                </c:pt>
              </c:numCache>
            </c:numRef>
          </c:val>
          <c:smooth val="0"/>
          <c:extLst>
            <c:ext xmlns:c16="http://schemas.microsoft.com/office/drawing/2014/chart" uri="{C3380CC4-5D6E-409C-BE32-E72D297353CC}">
              <c16:uniqueId val="{00000003-A9BA-4E4A-BC20-94C7BC62E2FA}"/>
            </c:ext>
          </c:extLst>
        </c:ser>
        <c:dLbls>
          <c:showLegendKey val="0"/>
          <c:showVal val="0"/>
          <c:showCatName val="0"/>
          <c:showSerName val="0"/>
          <c:showPercent val="0"/>
          <c:showBubbleSize val="0"/>
        </c:dLbls>
        <c:marker val="1"/>
        <c:smooth val="0"/>
        <c:axId val="1550951952"/>
        <c:axId val="1550955760"/>
      </c:lineChart>
      <c:catAx>
        <c:axId val="1550956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1550943792"/>
        <c:crosses val="autoZero"/>
        <c:auto val="1"/>
        <c:lblAlgn val="ctr"/>
        <c:lblOffset val="100"/>
        <c:noMultiLvlLbl val="0"/>
      </c:catAx>
      <c:valAx>
        <c:axId val="1550943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1550956848"/>
        <c:crosses val="autoZero"/>
        <c:crossBetween val="between"/>
      </c:valAx>
      <c:valAx>
        <c:axId val="1550955760"/>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1550951952"/>
        <c:crosses val="max"/>
        <c:crossBetween val="between"/>
      </c:valAx>
      <c:catAx>
        <c:axId val="1550951952"/>
        <c:scaling>
          <c:orientation val="minMax"/>
        </c:scaling>
        <c:delete val="1"/>
        <c:axPos val="b"/>
        <c:majorTickMark val="none"/>
        <c:minorTickMark val="none"/>
        <c:tickLblPos val="nextTo"/>
        <c:crossAx val="15509557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showDLblsOverMax val="0"/>
  </c:chart>
  <c:spPr>
    <a:solidFill>
      <a:schemeClr val="accent6">
        <a:lumMod val="20000"/>
        <a:lumOff val="80000"/>
      </a:schemeClr>
    </a:solidFill>
    <a:ln w="9525" cap="flat" cmpd="sng" algn="ctr">
      <a:solidFill>
        <a:schemeClr val="tx1">
          <a:lumMod val="15000"/>
          <a:lumOff val="85000"/>
        </a:schemeClr>
      </a:solidFill>
      <a:round/>
    </a:ln>
    <a:effectLst/>
  </c:spPr>
  <c:txPr>
    <a:bodyPr/>
    <a:lstStyle/>
    <a:p>
      <a:pPr>
        <a:defRPr/>
      </a:pPr>
      <a:endParaRPr lang="es-H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HN"/>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HN"/>
          </a:p>
        </p:txBody>
      </p:sp>
      <p:sp>
        <p:nvSpPr>
          <p:cNvPr id="4" name="Marcador de fecha 3"/>
          <p:cNvSpPr>
            <a:spLocks noGrp="1"/>
          </p:cNvSpPr>
          <p:nvPr>
            <p:ph type="dt" sz="half" idx="10"/>
          </p:nvPr>
        </p:nvSpPr>
        <p:spPr/>
        <p:txBody>
          <a:bodyPr/>
          <a:lstStyle/>
          <a:p>
            <a:fld id="{D71239CF-04BD-40C6-BFA4-69F8A9041D1B}" type="datetimeFigureOut">
              <a:rPr lang="es-HN" smtClean="0"/>
              <a:t>23/07/2019</a:t>
            </a:fld>
            <a:endParaRPr lang="es-HN" dirty="0"/>
          </a:p>
        </p:txBody>
      </p:sp>
      <p:sp>
        <p:nvSpPr>
          <p:cNvPr id="5" name="Marcador de pie de página 4"/>
          <p:cNvSpPr>
            <a:spLocks noGrp="1"/>
          </p:cNvSpPr>
          <p:nvPr>
            <p:ph type="ftr" sz="quarter" idx="11"/>
          </p:nvPr>
        </p:nvSpPr>
        <p:spPr/>
        <p:txBody>
          <a:bodyPr/>
          <a:lstStyle/>
          <a:p>
            <a:endParaRPr lang="es-HN" dirty="0"/>
          </a:p>
        </p:txBody>
      </p:sp>
      <p:sp>
        <p:nvSpPr>
          <p:cNvPr id="6" name="Marcador de número de diapositiva 5"/>
          <p:cNvSpPr>
            <a:spLocks noGrp="1"/>
          </p:cNvSpPr>
          <p:nvPr>
            <p:ph type="sldNum" sz="quarter" idx="12"/>
          </p:nvPr>
        </p:nvSpPr>
        <p:spPr/>
        <p:txBody>
          <a:bodyPr/>
          <a:lstStyle/>
          <a:p>
            <a:fld id="{D373F772-9246-44C4-9548-31A275A4F590}" type="slidenum">
              <a:rPr lang="es-HN" smtClean="0"/>
              <a:t>‹Nº›</a:t>
            </a:fld>
            <a:endParaRPr lang="es-HN" dirty="0"/>
          </a:p>
        </p:txBody>
      </p:sp>
    </p:spTree>
    <p:extLst>
      <p:ext uri="{BB962C8B-B14F-4D97-AF65-F5344CB8AC3E}">
        <p14:creationId xmlns:p14="http://schemas.microsoft.com/office/powerpoint/2010/main" val="3479809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HN"/>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4" name="Marcador de fecha 3"/>
          <p:cNvSpPr>
            <a:spLocks noGrp="1"/>
          </p:cNvSpPr>
          <p:nvPr>
            <p:ph type="dt" sz="half" idx="10"/>
          </p:nvPr>
        </p:nvSpPr>
        <p:spPr/>
        <p:txBody>
          <a:bodyPr/>
          <a:lstStyle/>
          <a:p>
            <a:fld id="{D71239CF-04BD-40C6-BFA4-69F8A9041D1B}" type="datetimeFigureOut">
              <a:rPr lang="es-HN" smtClean="0"/>
              <a:t>23/07/2019</a:t>
            </a:fld>
            <a:endParaRPr lang="es-HN" dirty="0"/>
          </a:p>
        </p:txBody>
      </p:sp>
      <p:sp>
        <p:nvSpPr>
          <p:cNvPr id="5" name="Marcador de pie de página 4"/>
          <p:cNvSpPr>
            <a:spLocks noGrp="1"/>
          </p:cNvSpPr>
          <p:nvPr>
            <p:ph type="ftr" sz="quarter" idx="11"/>
          </p:nvPr>
        </p:nvSpPr>
        <p:spPr/>
        <p:txBody>
          <a:bodyPr/>
          <a:lstStyle/>
          <a:p>
            <a:endParaRPr lang="es-HN" dirty="0"/>
          </a:p>
        </p:txBody>
      </p:sp>
      <p:sp>
        <p:nvSpPr>
          <p:cNvPr id="6" name="Marcador de número de diapositiva 5"/>
          <p:cNvSpPr>
            <a:spLocks noGrp="1"/>
          </p:cNvSpPr>
          <p:nvPr>
            <p:ph type="sldNum" sz="quarter" idx="12"/>
          </p:nvPr>
        </p:nvSpPr>
        <p:spPr/>
        <p:txBody>
          <a:bodyPr/>
          <a:lstStyle/>
          <a:p>
            <a:fld id="{D373F772-9246-44C4-9548-31A275A4F590}" type="slidenum">
              <a:rPr lang="es-HN" smtClean="0"/>
              <a:t>‹Nº›</a:t>
            </a:fld>
            <a:endParaRPr lang="es-HN" dirty="0"/>
          </a:p>
        </p:txBody>
      </p:sp>
    </p:spTree>
    <p:extLst>
      <p:ext uri="{BB962C8B-B14F-4D97-AF65-F5344CB8AC3E}">
        <p14:creationId xmlns:p14="http://schemas.microsoft.com/office/powerpoint/2010/main" val="2058952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HN"/>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4" name="Marcador de fecha 3"/>
          <p:cNvSpPr>
            <a:spLocks noGrp="1"/>
          </p:cNvSpPr>
          <p:nvPr>
            <p:ph type="dt" sz="half" idx="10"/>
          </p:nvPr>
        </p:nvSpPr>
        <p:spPr/>
        <p:txBody>
          <a:bodyPr/>
          <a:lstStyle/>
          <a:p>
            <a:fld id="{D71239CF-04BD-40C6-BFA4-69F8A9041D1B}" type="datetimeFigureOut">
              <a:rPr lang="es-HN" smtClean="0"/>
              <a:t>23/07/2019</a:t>
            </a:fld>
            <a:endParaRPr lang="es-HN" dirty="0"/>
          </a:p>
        </p:txBody>
      </p:sp>
      <p:sp>
        <p:nvSpPr>
          <p:cNvPr id="5" name="Marcador de pie de página 4"/>
          <p:cNvSpPr>
            <a:spLocks noGrp="1"/>
          </p:cNvSpPr>
          <p:nvPr>
            <p:ph type="ftr" sz="quarter" idx="11"/>
          </p:nvPr>
        </p:nvSpPr>
        <p:spPr/>
        <p:txBody>
          <a:bodyPr/>
          <a:lstStyle/>
          <a:p>
            <a:endParaRPr lang="es-HN" dirty="0"/>
          </a:p>
        </p:txBody>
      </p:sp>
      <p:sp>
        <p:nvSpPr>
          <p:cNvPr id="6" name="Marcador de número de diapositiva 5"/>
          <p:cNvSpPr>
            <a:spLocks noGrp="1"/>
          </p:cNvSpPr>
          <p:nvPr>
            <p:ph type="sldNum" sz="quarter" idx="12"/>
          </p:nvPr>
        </p:nvSpPr>
        <p:spPr/>
        <p:txBody>
          <a:bodyPr/>
          <a:lstStyle/>
          <a:p>
            <a:fld id="{D373F772-9246-44C4-9548-31A275A4F590}" type="slidenum">
              <a:rPr lang="es-HN" smtClean="0"/>
              <a:t>‹Nº›</a:t>
            </a:fld>
            <a:endParaRPr lang="es-HN" dirty="0"/>
          </a:p>
        </p:txBody>
      </p:sp>
    </p:spTree>
    <p:extLst>
      <p:ext uri="{BB962C8B-B14F-4D97-AF65-F5344CB8AC3E}">
        <p14:creationId xmlns:p14="http://schemas.microsoft.com/office/powerpoint/2010/main" val="3565191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HN"/>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4" name="Marcador de fecha 3"/>
          <p:cNvSpPr>
            <a:spLocks noGrp="1"/>
          </p:cNvSpPr>
          <p:nvPr>
            <p:ph type="dt" sz="half" idx="10"/>
          </p:nvPr>
        </p:nvSpPr>
        <p:spPr/>
        <p:txBody>
          <a:bodyPr/>
          <a:lstStyle/>
          <a:p>
            <a:fld id="{D71239CF-04BD-40C6-BFA4-69F8A9041D1B}" type="datetimeFigureOut">
              <a:rPr lang="es-HN" smtClean="0"/>
              <a:t>23/07/2019</a:t>
            </a:fld>
            <a:endParaRPr lang="es-HN" dirty="0"/>
          </a:p>
        </p:txBody>
      </p:sp>
      <p:sp>
        <p:nvSpPr>
          <p:cNvPr id="5" name="Marcador de pie de página 4"/>
          <p:cNvSpPr>
            <a:spLocks noGrp="1"/>
          </p:cNvSpPr>
          <p:nvPr>
            <p:ph type="ftr" sz="quarter" idx="11"/>
          </p:nvPr>
        </p:nvSpPr>
        <p:spPr/>
        <p:txBody>
          <a:bodyPr/>
          <a:lstStyle/>
          <a:p>
            <a:endParaRPr lang="es-HN" dirty="0"/>
          </a:p>
        </p:txBody>
      </p:sp>
      <p:sp>
        <p:nvSpPr>
          <p:cNvPr id="6" name="Marcador de número de diapositiva 5"/>
          <p:cNvSpPr>
            <a:spLocks noGrp="1"/>
          </p:cNvSpPr>
          <p:nvPr>
            <p:ph type="sldNum" sz="quarter" idx="12"/>
          </p:nvPr>
        </p:nvSpPr>
        <p:spPr/>
        <p:txBody>
          <a:bodyPr/>
          <a:lstStyle/>
          <a:p>
            <a:fld id="{D373F772-9246-44C4-9548-31A275A4F590}" type="slidenum">
              <a:rPr lang="es-HN" smtClean="0"/>
              <a:t>‹Nº›</a:t>
            </a:fld>
            <a:endParaRPr lang="es-HN" dirty="0"/>
          </a:p>
        </p:txBody>
      </p:sp>
    </p:spTree>
    <p:extLst>
      <p:ext uri="{BB962C8B-B14F-4D97-AF65-F5344CB8AC3E}">
        <p14:creationId xmlns:p14="http://schemas.microsoft.com/office/powerpoint/2010/main" val="1818065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HN"/>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D71239CF-04BD-40C6-BFA4-69F8A9041D1B}" type="datetimeFigureOut">
              <a:rPr lang="es-HN" smtClean="0"/>
              <a:t>23/07/2019</a:t>
            </a:fld>
            <a:endParaRPr lang="es-HN" dirty="0"/>
          </a:p>
        </p:txBody>
      </p:sp>
      <p:sp>
        <p:nvSpPr>
          <p:cNvPr id="5" name="Marcador de pie de página 4"/>
          <p:cNvSpPr>
            <a:spLocks noGrp="1"/>
          </p:cNvSpPr>
          <p:nvPr>
            <p:ph type="ftr" sz="quarter" idx="11"/>
          </p:nvPr>
        </p:nvSpPr>
        <p:spPr/>
        <p:txBody>
          <a:bodyPr/>
          <a:lstStyle/>
          <a:p>
            <a:endParaRPr lang="es-HN" dirty="0"/>
          </a:p>
        </p:txBody>
      </p:sp>
      <p:sp>
        <p:nvSpPr>
          <p:cNvPr id="6" name="Marcador de número de diapositiva 5"/>
          <p:cNvSpPr>
            <a:spLocks noGrp="1"/>
          </p:cNvSpPr>
          <p:nvPr>
            <p:ph type="sldNum" sz="quarter" idx="12"/>
          </p:nvPr>
        </p:nvSpPr>
        <p:spPr/>
        <p:txBody>
          <a:bodyPr/>
          <a:lstStyle/>
          <a:p>
            <a:fld id="{D373F772-9246-44C4-9548-31A275A4F590}" type="slidenum">
              <a:rPr lang="es-HN" smtClean="0"/>
              <a:t>‹Nº›</a:t>
            </a:fld>
            <a:endParaRPr lang="es-HN" dirty="0"/>
          </a:p>
        </p:txBody>
      </p:sp>
    </p:spTree>
    <p:extLst>
      <p:ext uri="{BB962C8B-B14F-4D97-AF65-F5344CB8AC3E}">
        <p14:creationId xmlns:p14="http://schemas.microsoft.com/office/powerpoint/2010/main" val="67351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HN"/>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5" name="Marcador de fecha 4"/>
          <p:cNvSpPr>
            <a:spLocks noGrp="1"/>
          </p:cNvSpPr>
          <p:nvPr>
            <p:ph type="dt" sz="half" idx="10"/>
          </p:nvPr>
        </p:nvSpPr>
        <p:spPr/>
        <p:txBody>
          <a:bodyPr/>
          <a:lstStyle/>
          <a:p>
            <a:fld id="{D71239CF-04BD-40C6-BFA4-69F8A9041D1B}" type="datetimeFigureOut">
              <a:rPr lang="es-HN" smtClean="0"/>
              <a:t>23/07/2019</a:t>
            </a:fld>
            <a:endParaRPr lang="es-HN" dirty="0"/>
          </a:p>
        </p:txBody>
      </p:sp>
      <p:sp>
        <p:nvSpPr>
          <p:cNvPr id="6" name="Marcador de pie de página 5"/>
          <p:cNvSpPr>
            <a:spLocks noGrp="1"/>
          </p:cNvSpPr>
          <p:nvPr>
            <p:ph type="ftr" sz="quarter" idx="11"/>
          </p:nvPr>
        </p:nvSpPr>
        <p:spPr/>
        <p:txBody>
          <a:bodyPr/>
          <a:lstStyle/>
          <a:p>
            <a:endParaRPr lang="es-HN" dirty="0"/>
          </a:p>
        </p:txBody>
      </p:sp>
      <p:sp>
        <p:nvSpPr>
          <p:cNvPr id="7" name="Marcador de número de diapositiva 6"/>
          <p:cNvSpPr>
            <a:spLocks noGrp="1"/>
          </p:cNvSpPr>
          <p:nvPr>
            <p:ph type="sldNum" sz="quarter" idx="12"/>
          </p:nvPr>
        </p:nvSpPr>
        <p:spPr/>
        <p:txBody>
          <a:bodyPr/>
          <a:lstStyle/>
          <a:p>
            <a:fld id="{D373F772-9246-44C4-9548-31A275A4F590}" type="slidenum">
              <a:rPr lang="es-HN" smtClean="0"/>
              <a:t>‹Nº›</a:t>
            </a:fld>
            <a:endParaRPr lang="es-HN" dirty="0"/>
          </a:p>
        </p:txBody>
      </p:sp>
    </p:spTree>
    <p:extLst>
      <p:ext uri="{BB962C8B-B14F-4D97-AF65-F5344CB8AC3E}">
        <p14:creationId xmlns:p14="http://schemas.microsoft.com/office/powerpoint/2010/main" val="2424143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HN"/>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7" name="Marcador de fecha 6"/>
          <p:cNvSpPr>
            <a:spLocks noGrp="1"/>
          </p:cNvSpPr>
          <p:nvPr>
            <p:ph type="dt" sz="half" idx="10"/>
          </p:nvPr>
        </p:nvSpPr>
        <p:spPr/>
        <p:txBody>
          <a:bodyPr/>
          <a:lstStyle/>
          <a:p>
            <a:fld id="{D71239CF-04BD-40C6-BFA4-69F8A9041D1B}" type="datetimeFigureOut">
              <a:rPr lang="es-HN" smtClean="0"/>
              <a:t>23/07/2019</a:t>
            </a:fld>
            <a:endParaRPr lang="es-HN" dirty="0"/>
          </a:p>
        </p:txBody>
      </p:sp>
      <p:sp>
        <p:nvSpPr>
          <p:cNvPr id="8" name="Marcador de pie de página 7"/>
          <p:cNvSpPr>
            <a:spLocks noGrp="1"/>
          </p:cNvSpPr>
          <p:nvPr>
            <p:ph type="ftr" sz="quarter" idx="11"/>
          </p:nvPr>
        </p:nvSpPr>
        <p:spPr/>
        <p:txBody>
          <a:bodyPr/>
          <a:lstStyle/>
          <a:p>
            <a:endParaRPr lang="es-HN" dirty="0"/>
          </a:p>
        </p:txBody>
      </p:sp>
      <p:sp>
        <p:nvSpPr>
          <p:cNvPr id="9" name="Marcador de número de diapositiva 8"/>
          <p:cNvSpPr>
            <a:spLocks noGrp="1"/>
          </p:cNvSpPr>
          <p:nvPr>
            <p:ph type="sldNum" sz="quarter" idx="12"/>
          </p:nvPr>
        </p:nvSpPr>
        <p:spPr/>
        <p:txBody>
          <a:bodyPr/>
          <a:lstStyle/>
          <a:p>
            <a:fld id="{D373F772-9246-44C4-9548-31A275A4F590}" type="slidenum">
              <a:rPr lang="es-HN" smtClean="0"/>
              <a:t>‹Nº›</a:t>
            </a:fld>
            <a:endParaRPr lang="es-HN" dirty="0"/>
          </a:p>
        </p:txBody>
      </p:sp>
    </p:spTree>
    <p:extLst>
      <p:ext uri="{BB962C8B-B14F-4D97-AF65-F5344CB8AC3E}">
        <p14:creationId xmlns:p14="http://schemas.microsoft.com/office/powerpoint/2010/main" val="3190850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HN"/>
          </a:p>
        </p:txBody>
      </p:sp>
      <p:sp>
        <p:nvSpPr>
          <p:cNvPr id="3" name="Marcador de fecha 2"/>
          <p:cNvSpPr>
            <a:spLocks noGrp="1"/>
          </p:cNvSpPr>
          <p:nvPr>
            <p:ph type="dt" sz="half" idx="10"/>
          </p:nvPr>
        </p:nvSpPr>
        <p:spPr/>
        <p:txBody>
          <a:bodyPr/>
          <a:lstStyle/>
          <a:p>
            <a:fld id="{D71239CF-04BD-40C6-BFA4-69F8A9041D1B}" type="datetimeFigureOut">
              <a:rPr lang="es-HN" smtClean="0"/>
              <a:t>23/07/2019</a:t>
            </a:fld>
            <a:endParaRPr lang="es-HN" dirty="0"/>
          </a:p>
        </p:txBody>
      </p:sp>
      <p:sp>
        <p:nvSpPr>
          <p:cNvPr id="4" name="Marcador de pie de página 3"/>
          <p:cNvSpPr>
            <a:spLocks noGrp="1"/>
          </p:cNvSpPr>
          <p:nvPr>
            <p:ph type="ftr" sz="quarter" idx="11"/>
          </p:nvPr>
        </p:nvSpPr>
        <p:spPr/>
        <p:txBody>
          <a:bodyPr/>
          <a:lstStyle/>
          <a:p>
            <a:endParaRPr lang="es-HN" dirty="0"/>
          </a:p>
        </p:txBody>
      </p:sp>
      <p:sp>
        <p:nvSpPr>
          <p:cNvPr id="5" name="Marcador de número de diapositiva 4"/>
          <p:cNvSpPr>
            <a:spLocks noGrp="1"/>
          </p:cNvSpPr>
          <p:nvPr>
            <p:ph type="sldNum" sz="quarter" idx="12"/>
          </p:nvPr>
        </p:nvSpPr>
        <p:spPr/>
        <p:txBody>
          <a:bodyPr/>
          <a:lstStyle/>
          <a:p>
            <a:fld id="{D373F772-9246-44C4-9548-31A275A4F590}" type="slidenum">
              <a:rPr lang="es-HN" smtClean="0"/>
              <a:t>‹Nº›</a:t>
            </a:fld>
            <a:endParaRPr lang="es-HN" dirty="0"/>
          </a:p>
        </p:txBody>
      </p:sp>
    </p:spTree>
    <p:extLst>
      <p:ext uri="{BB962C8B-B14F-4D97-AF65-F5344CB8AC3E}">
        <p14:creationId xmlns:p14="http://schemas.microsoft.com/office/powerpoint/2010/main" val="686254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71239CF-04BD-40C6-BFA4-69F8A9041D1B}" type="datetimeFigureOut">
              <a:rPr lang="es-HN" smtClean="0"/>
              <a:t>23/07/2019</a:t>
            </a:fld>
            <a:endParaRPr lang="es-HN" dirty="0"/>
          </a:p>
        </p:txBody>
      </p:sp>
      <p:sp>
        <p:nvSpPr>
          <p:cNvPr id="3" name="Marcador de pie de página 2"/>
          <p:cNvSpPr>
            <a:spLocks noGrp="1"/>
          </p:cNvSpPr>
          <p:nvPr>
            <p:ph type="ftr" sz="quarter" idx="11"/>
          </p:nvPr>
        </p:nvSpPr>
        <p:spPr/>
        <p:txBody>
          <a:bodyPr/>
          <a:lstStyle/>
          <a:p>
            <a:endParaRPr lang="es-HN" dirty="0"/>
          </a:p>
        </p:txBody>
      </p:sp>
      <p:sp>
        <p:nvSpPr>
          <p:cNvPr id="4" name="Marcador de número de diapositiva 3"/>
          <p:cNvSpPr>
            <a:spLocks noGrp="1"/>
          </p:cNvSpPr>
          <p:nvPr>
            <p:ph type="sldNum" sz="quarter" idx="12"/>
          </p:nvPr>
        </p:nvSpPr>
        <p:spPr/>
        <p:txBody>
          <a:bodyPr/>
          <a:lstStyle/>
          <a:p>
            <a:fld id="{D373F772-9246-44C4-9548-31A275A4F590}" type="slidenum">
              <a:rPr lang="es-HN" smtClean="0"/>
              <a:t>‹Nº›</a:t>
            </a:fld>
            <a:endParaRPr lang="es-HN" dirty="0"/>
          </a:p>
        </p:txBody>
      </p:sp>
    </p:spTree>
    <p:extLst>
      <p:ext uri="{BB962C8B-B14F-4D97-AF65-F5344CB8AC3E}">
        <p14:creationId xmlns:p14="http://schemas.microsoft.com/office/powerpoint/2010/main" val="4211966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HN"/>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71239CF-04BD-40C6-BFA4-69F8A9041D1B}" type="datetimeFigureOut">
              <a:rPr lang="es-HN" smtClean="0"/>
              <a:t>23/07/2019</a:t>
            </a:fld>
            <a:endParaRPr lang="es-HN" dirty="0"/>
          </a:p>
        </p:txBody>
      </p:sp>
      <p:sp>
        <p:nvSpPr>
          <p:cNvPr id="6" name="Marcador de pie de página 5"/>
          <p:cNvSpPr>
            <a:spLocks noGrp="1"/>
          </p:cNvSpPr>
          <p:nvPr>
            <p:ph type="ftr" sz="quarter" idx="11"/>
          </p:nvPr>
        </p:nvSpPr>
        <p:spPr/>
        <p:txBody>
          <a:bodyPr/>
          <a:lstStyle/>
          <a:p>
            <a:endParaRPr lang="es-HN" dirty="0"/>
          </a:p>
        </p:txBody>
      </p:sp>
      <p:sp>
        <p:nvSpPr>
          <p:cNvPr id="7" name="Marcador de número de diapositiva 6"/>
          <p:cNvSpPr>
            <a:spLocks noGrp="1"/>
          </p:cNvSpPr>
          <p:nvPr>
            <p:ph type="sldNum" sz="quarter" idx="12"/>
          </p:nvPr>
        </p:nvSpPr>
        <p:spPr/>
        <p:txBody>
          <a:bodyPr/>
          <a:lstStyle/>
          <a:p>
            <a:fld id="{D373F772-9246-44C4-9548-31A275A4F590}" type="slidenum">
              <a:rPr lang="es-HN" smtClean="0"/>
              <a:t>‹Nº›</a:t>
            </a:fld>
            <a:endParaRPr lang="es-HN" dirty="0"/>
          </a:p>
        </p:txBody>
      </p:sp>
    </p:spTree>
    <p:extLst>
      <p:ext uri="{BB962C8B-B14F-4D97-AF65-F5344CB8AC3E}">
        <p14:creationId xmlns:p14="http://schemas.microsoft.com/office/powerpoint/2010/main" val="3379291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HN"/>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HN"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71239CF-04BD-40C6-BFA4-69F8A9041D1B}" type="datetimeFigureOut">
              <a:rPr lang="es-HN" smtClean="0"/>
              <a:t>23/07/2019</a:t>
            </a:fld>
            <a:endParaRPr lang="es-HN" dirty="0"/>
          </a:p>
        </p:txBody>
      </p:sp>
      <p:sp>
        <p:nvSpPr>
          <p:cNvPr id="6" name="Marcador de pie de página 5"/>
          <p:cNvSpPr>
            <a:spLocks noGrp="1"/>
          </p:cNvSpPr>
          <p:nvPr>
            <p:ph type="ftr" sz="quarter" idx="11"/>
          </p:nvPr>
        </p:nvSpPr>
        <p:spPr/>
        <p:txBody>
          <a:bodyPr/>
          <a:lstStyle/>
          <a:p>
            <a:endParaRPr lang="es-HN" dirty="0"/>
          </a:p>
        </p:txBody>
      </p:sp>
      <p:sp>
        <p:nvSpPr>
          <p:cNvPr id="7" name="Marcador de número de diapositiva 6"/>
          <p:cNvSpPr>
            <a:spLocks noGrp="1"/>
          </p:cNvSpPr>
          <p:nvPr>
            <p:ph type="sldNum" sz="quarter" idx="12"/>
          </p:nvPr>
        </p:nvSpPr>
        <p:spPr/>
        <p:txBody>
          <a:bodyPr/>
          <a:lstStyle/>
          <a:p>
            <a:fld id="{D373F772-9246-44C4-9548-31A275A4F590}" type="slidenum">
              <a:rPr lang="es-HN" smtClean="0"/>
              <a:t>‹Nº›</a:t>
            </a:fld>
            <a:endParaRPr lang="es-HN" dirty="0"/>
          </a:p>
        </p:txBody>
      </p:sp>
    </p:spTree>
    <p:extLst>
      <p:ext uri="{BB962C8B-B14F-4D97-AF65-F5344CB8AC3E}">
        <p14:creationId xmlns:p14="http://schemas.microsoft.com/office/powerpoint/2010/main" val="1431679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HN"/>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1239CF-04BD-40C6-BFA4-69F8A9041D1B}" type="datetimeFigureOut">
              <a:rPr lang="es-HN" smtClean="0"/>
              <a:t>23/07/2019</a:t>
            </a:fld>
            <a:endParaRPr lang="es-HN"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HN"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3F772-9246-44C4-9548-31A275A4F590}" type="slidenum">
              <a:rPr lang="es-HN" smtClean="0"/>
              <a:t>‹Nº›</a:t>
            </a:fld>
            <a:endParaRPr lang="es-HN" dirty="0"/>
          </a:p>
        </p:txBody>
      </p:sp>
    </p:spTree>
    <p:extLst>
      <p:ext uri="{BB962C8B-B14F-4D97-AF65-F5344CB8AC3E}">
        <p14:creationId xmlns:p14="http://schemas.microsoft.com/office/powerpoint/2010/main" val="3450179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81000">
              <a:srgbClr val="00758D"/>
            </a:gs>
            <a:gs pos="100000">
              <a:srgbClr val="FFC000"/>
            </a:gs>
          </a:gsLst>
          <a:lin ang="5400000" scaled="1"/>
        </a:gra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758"/>
            <a:ext cx="3058486" cy="2782013"/>
          </a:xfrm>
          <a:prstGeom prst="rect">
            <a:avLst/>
          </a:prstGeom>
        </p:spPr>
      </p:pic>
      <p:sp>
        <p:nvSpPr>
          <p:cNvPr id="8" name="Título 1"/>
          <p:cNvSpPr txBox="1">
            <a:spLocks/>
          </p:cNvSpPr>
          <p:nvPr/>
        </p:nvSpPr>
        <p:spPr>
          <a:xfrm>
            <a:off x="1776248" y="2249213"/>
            <a:ext cx="9953798" cy="205634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HN" dirty="0">
                <a:solidFill>
                  <a:schemeClr val="bg1"/>
                </a:solidFill>
                <a:effectLst>
                  <a:outerShdw blurRad="38100" dist="38100" dir="2700000" algn="tl">
                    <a:srgbClr val="000000">
                      <a:alpha val="43137"/>
                    </a:srgbClr>
                  </a:outerShdw>
                </a:effectLst>
              </a:rPr>
              <a:t>Informe </a:t>
            </a:r>
            <a:r>
              <a:rPr lang="es-HN" dirty="0" smtClean="0">
                <a:solidFill>
                  <a:schemeClr val="bg1"/>
                </a:solidFill>
                <a:effectLst>
                  <a:outerShdw blurRad="38100" dist="38100" dir="2700000" algn="tl">
                    <a:srgbClr val="000000">
                      <a:alpha val="43137"/>
                    </a:srgbClr>
                  </a:outerShdw>
                </a:effectLst>
              </a:rPr>
              <a:t>de Homicidios </a:t>
            </a:r>
          </a:p>
          <a:p>
            <a:pPr algn="r"/>
            <a:r>
              <a:rPr lang="es-HN" dirty="0" smtClean="0">
                <a:solidFill>
                  <a:schemeClr val="bg1"/>
                </a:solidFill>
                <a:effectLst>
                  <a:outerShdw blurRad="38100" dist="38100" dir="2700000" algn="tl">
                    <a:srgbClr val="000000">
                      <a:alpha val="43137"/>
                    </a:srgbClr>
                  </a:outerShdw>
                </a:effectLst>
              </a:rPr>
              <a:t>e impunidad en Honduras</a:t>
            </a:r>
            <a:endParaRPr lang="es-HN" dirty="0">
              <a:solidFill>
                <a:schemeClr val="bg1"/>
              </a:solidFill>
              <a:effectLst>
                <a:outerShdw blurRad="38100" dist="38100" dir="2700000" algn="tl">
                  <a:srgbClr val="000000">
                    <a:alpha val="43137"/>
                  </a:srgbClr>
                </a:outerShdw>
              </a:effectLst>
            </a:endParaRPr>
          </a:p>
        </p:txBody>
      </p:sp>
      <p:sp>
        <p:nvSpPr>
          <p:cNvPr id="9" name="Subtítulo 3"/>
          <p:cNvSpPr txBox="1">
            <a:spLocks/>
          </p:cNvSpPr>
          <p:nvPr/>
        </p:nvSpPr>
        <p:spPr>
          <a:xfrm>
            <a:off x="3741682" y="4305561"/>
            <a:ext cx="7893771" cy="921760"/>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es-HN" sz="7200" b="1" dirty="0">
              <a:solidFill>
                <a:schemeClr val="bg1"/>
              </a:solidFill>
              <a:effectLst>
                <a:outerShdw blurRad="38100" dist="38100" dir="2700000" algn="tl">
                  <a:srgbClr val="000000">
                    <a:alpha val="43137"/>
                  </a:srgbClr>
                </a:outerShdw>
              </a:effectLst>
            </a:endParaRPr>
          </a:p>
        </p:txBody>
      </p:sp>
      <p:sp>
        <p:nvSpPr>
          <p:cNvPr id="11" name="CuadroTexto 10"/>
          <p:cNvSpPr txBox="1"/>
          <p:nvPr/>
        </p:nvSpPr>
        <p:spPr>
          <a:xfrm>
            <a:off x="279132" y="5855863"/>
            <a:ext cx="3158237" cy="461665"/>
          </a:xfrm>
          <a:prstGeom prst="rect">
            <a:avLst/>
          </a:prstGeom>
          <a:noFill/>
        </p:spPr>
        <p:txBody>
          <a:bodyPr wrap="none" rtlCol="0">
            <a:spAutoFit/>
          </a:bodyPr>
          <a:lstStyle/>
          <a:p>
            <a:r>
              <a:rPr lang="es-HN" sz="2400" dirty="0" smtClean="0">
                <a:solidFill>
                  <a:schemeClr val="bg1"/>
                </a:solidFill>
                <a:effectLst>
                  <a:outerShdw blurRad="38100" dist="38100" dir="2700000" algn="tl">
                    <a:srgbClr val="000000">
                      <a:alpha val="43137"/>
                    </a:srgbClr>
                  </a:outerShdw>
                </a:effectLst>
              </a:rPr>
              <a:t>La Ceiba, </a:t>
            </a:r>
            <a:r>
              <a:rPr lang="es-HN" sz="2400" dirty="0" smtClean="0">
                <a:solidFill>
                  <a:schemeClr val="bg1"/>
                </a:solidFill>
                <a:effectLst>
                  <a:outerShdw blurRad="38100" dist="38100" dir="2700000" algn="tl">
                    <a:srgbClr val="000000">
                      <a:alpha val="43137"/>
                    </a:srgbClr>
                  </a:outerShdw>
                </a:effectLst>
              </a:rPr>
              <a:t>Julio de 2019, </a:t>
            </a:r>
          </a:p>
        </p:txBody>
      </p:sp>
      <p:pic>
        <p:nvPicPr>
          <p:cNvPr id="7" name="Imagen 6"/>
          <p:cNvPicPr>
            <a:picLocks noChangeAspect="1"/>
          </p:cNvPicPr>
          <p:nvPr/>
        </p:nvPicPr>
        <p:blipFill>
          <a:blip r:embed="rId3">
            <a:clrChange>
              <a:clrFrom>
                <a:srgbClr val="FFFFFF"/>
              </a:clrFrom>
              <a:clrTo>
                <a:srgbClr val="FFFFFF">
                  <a:alpha val="0"/>
                </a:srgbClr>
              </a:clrTo>
            </a:clrChange>
          </a:blip>
          <a:stretch>
            <a:fillRect/>
          </a:stretch>
        </p:blipFill>
        <p:spPr>
          <a:xfrm>
            <a:off x="9571736" y="67453"/>
            <a:ext cx="2540487" cy="2520000"/>
          </a:xfrm>
          <a:prstGeom prst="rect">
            <a:avLst/>
          </a:prstGeom>
        </p:spPr>
      </p:pic>
      <p:pic>
        <p:nvPicPr>
          <p:cNvPr id="10" name="Picture 2" descr="Resultado de imagen para jovenes contra la violencia honduras"/>
          <p:cNvPicPr>
            <a:picLocks noChangeAspect="1" noChangeArrowheads="1"/>
          </p:cNvPicPr>
          <p:nvPr/>
        </p:nvPicPr>
        <p:blipFill rotWithShape="1">
          <a:blip r:embed="rId4">
            <a:extLst>
              <a:ext uri="{28A0092B-C50C-407E-A947-70E740481C1C}">
                <a14:useLocalDpi xmlns:a14="http://schemas.microsoft.com/office/drawing/2010/main" val="0"/>
              </a:ext>
            </a:extLst>
          </a:blip>
          <a:srcRect l="8437" r="8429"/>
          <a:stretch/>
        </p:blipFill>
        <p:spPr bwMode="auto">
          <a:xfrm>
            <a:off x="10191982" y="5366695"/>
            <a:ext cx="1915427" cy="144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231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45676" y="5572"/>
            <a:ext cx="9346324" cy="692663"/>
          </a:xfrm>
        </p:spPr>
        <p:txBody>
          <a:bodyPr>
            <a:noAutofit/>
          </a:bodyPr>
          <a:lstStyle/>
          <a:p>
            <a:pPr algn="r"/>
            <a:r>
              <a:rPr lang="es-HN" sz="2800" b="1" dirty="0">
                <a:solidFill>
                  <a:srgbClr val="00758D"/>
                </a:solidFill>
                <a:latin typeface="Berlin Sans FB Demi" panose="020E0802020502020306" pitchFamily="34" charset="0"/>
                <a:ea typeface="Times New Roman" panose="02020603050405020304" pitchFamily="18" charset="0"/>
                <a:cs typeface="Times New Roman" panose="02020603050405020304" pitchFamily="18" charset="0"/>
              </a:rPr>
              <a:t>Los retos que enfrentan los Sistemas de Seguridad y Justicia desde la óptica del Índice Global de Impunidad</a:t>
            </a:r>
            <a:endParaRPr lang="es-HN" sz="2800" dirty="0">
              <a:solidFill>
                <a:srgbClr val="00758D"/>
              </a:solidFill>
              <a:latin typeface="Berlin Sans FB Demi" panose="020E0802020502020306" pitchFamily="34" charset="0"/>
            </a:endParaRPr>
          </a:p>
        </p:txBody>
      </p:sp>
      <p:sp>
        <p:nvSpPr>
          <p:cNvPr id="4" name="Rectángulo 3"/>
          <p:cNvSpPr/>
          <p:nvPr/>
        </p:nvSpPr>
        <p:spPr>
          <a:xfrm>
            <a:off x="0" y="6176963"/>
            <a:ext cx="12192000" cy="681037"/>
          </a:xfrm>
          <a:prstGeom prst="rect">
            <a:avLst/>
          </a:prstGeom>
          <a:gradFill>
            <a:gsLst>
              <a:gs pos="0">
                <a:srgbClr val="FFC000"/>
              </a:gs>
              <a:gs pos="26000">
                <a:srgbClr val="79994A"/>
              </a:gs>
              <a:gs pos="36000">
                <a:srgbClr val="00758D"/>
              </a:gs>
            </a:gsLst>
            <a:lin ang="5400000" scaled="1"/>
          </a:gra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7" name="Rectángulo 6"/>
          <p:cNvSpPr/>
          <p:nvPr/>
        </p:nvSpPr>
        <p:spPr>
          <a:xfrm>
            <a:off x="0" y="711569"/>
            <a:ext cx="8640000" cy="72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9" name="Rectángulo 8"/>
          <p:cNvSpPr/>
          <p:nvPr/>
        </p:nvSpPr>
        <p:spPr>
          <a:xfrm>
            <a:off x="3552000" y="796903"/>
            <a:ext cx="8640000" cy="72000"/>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pic>
        <p:nvPicPr>
          <p:cNvPr id="10" name="Imagen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1" y="5572"/>
            <a:ext cx="2754000" cy="720000"/>
          </a:xfrm>
          <a:prstGeom prst="rect">
            <a:avLst/>
          </a:prstGeom>
        </p:spPr>
      </p:pic>
      <p:sp>
        <p:nvSpPr>
          <p:cNvPr id="3" name="Rectángulo 2"/>
          <p:cNvSpPr/>
          <p:nvPr/>
        </p:nvSpPr>
        <p:spPr>
          <a:xfrm>
            <a:off x="404261" y="1058831"/>
            <a:ext cx="11069053" cy="4643835"/>
          </a:xfrm>
          <a:prstGeom prst="rect">
            <a:avLst/>
          </a:prstGeom>
        </p:spPr>
        <p:txBody>
          <a:bodyPr wrap="square">
            <a:spAutoFit/>
          </a:bodyPr>
          <a:lstStyle/>
          <a:p>
            <a:pPr algn="just">
              <a:lnSpc>
                <a:spcPct val="115000"/>
              </a:lnSpc>
              <a:spcAft>
                <a:spcPts val="800"/>
              </a:spcAft>
            </a:pPr>
            <a:r>
              <a:rPr lang="es-HN" dirty="0" smtClean="0">
                <a:latin typeface="Calibri Light" panose="020F0302020204030204" pitchFamily="34" charset="0"/>
                <a:ea typeface="Calibri" panose="020F0502020204030204" pitchFamily="34" charset="0"/>
                <a:cs typeface="Times New Roman" panose="02020603050405020304" pitchFamily="18" charset="0"/>
              </a:rPr>
              <a:t>En </a:t>
            </a:r>
            <a:r>
              <a:rPr lang="es-HN" dirty="0">
                <a:latin typeface="Calibri Light" panose="020F0302020204030204" pitchFamily="34" charset="0"/>
                <a:ea typeface="Calibri" panose="020F0502020204030204" pitchFamily="34" charset="0"/>
                <a:cs typeface="Times New Roman" panose="02020603050405020304" pitchFamily="18" charset="0"/>
              </a:rPr>
              <a:t>el IGI- 2017, el CEDIJ de la Universidad de las Américas Puebla, calculó el nivel de impunidad en 69 países con base a tres dimensiones: estructural, funcional y derechos humanos a partir de dos ejes transversales para las dos primeras, sistema de seguridad y sistema de justicia, estableciendo y definiendo indicadores al respecto El rango de medición va de 0 al 100, en el que cero significan impunidad nula y 100 el máximo a nivel de impunidad.</a:t>
            </a:r>
            <a:r>
              <a:rPr lang="es-HN" baseline="30000" dirty="0">
                <a:latin typeface="Calibri Light" panose="020F0302020204030204" pitchFamily="34" charset="0"/>
                <a:ea typeface="Calibri" panose="020F0502020204030204" pitchFamily="34" charset="0"/>
                <a:cs typeface="Times New Roman" panose="02020603050405020304" pitchFamily="18" charset="0"/>
              </a:rPr>
              <a:t> </a:t>
            </a:r>
            <a:endParaRPr lang="es-HN"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HN"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El informe IGI conceptualiza las dimensiones de la siguiente manera: </a:t>
            </a:r>
            <a:endParaRPr lang="es-HN"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rabicPeriod"/>
            </a:pPr>
            <a:r>
              <a:rPr lang="es-ES" b="1"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Dimensión Estructural:</a:t>
            </a:r>
            <a:r>
              <a:rPr lang="es-ES"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 Implica las capacidades instaladas que tiene el Estado para procurar e impartir justicia acorde a las reglas del proceso. Incluye los recursos físicos, jurídicos y humanos con los que cuentan los gobiernos, tales como policías, fiscales, jueces, magistrados, legislación anticorrupción y transparencia, infraestructura penitenciaria y presupuesto asignado y ejercido al sistema de justicia. </a:t>
            </a:r>
            <a:endParaRPr lang="es-HN"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rabicPeriod"/>
            </a:pPr>
            <a:r>
              <a:rPr lang="es-ES" b="1"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Dimensión Funcional:</a:t>
            </a:r>
            <a:r>
              <a:rPr lang="es-ES"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 Se aproxima  a la impunidad ¨de hecho¨, mide el desempeño de las instituciones de procuración e impartición de justicia, independientemente de su marco normativo. </a:t>
            </a:r>
            <a:endParaRPr lang="es-HN"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rabicPeriod"/>
            </a:pPr>
            <a:r>
              <a:rPr lang="es-HN" b="1"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Dimensión de Derechos Humanos</a:t>
            </a:r>
            <a:r>
              <a:rPr lang="es-HN"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 Se centra en la protección de los derechos humanos desde el enfoque de la integridad física de los ciudadanos.</a:t>
            </a:r>
            <a:endParaRPr lang="es-HN"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620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45676" y="5572"/>
            <a:ext cx="8862620" cy="692663"/>
          </a:xfrm>
        </p:spPr>
        <p:txBody>
          <a:bodyPr>
            <a:normAutofit/>
          </a:bodyPr>
          <a:lstStyle/>
          <a:p>
            <a:pPr algn="r"/>
            <a:r>
              <a:rPr lang="es-HN" sz="3600" i="1" dirty="0">
                <a:solidFill>
                  <a:srgbClr val="00758D"/>
                </a:solidFill>
                <a:effectLst>
                  <a:outerShdw blurRad="38100" dist="38100" dir="2700000" algn="tl">
                    <a:srgbClr val="000000">
                      <a:alpha val="43137"/>
                    </a:srgbClr>
                  </a:outerShdw>
                </a:effectLst>
                <a:latin typeface="Berlin Sans FB Demi" panose="020E0802020502020306" pitchFamily="34" charset="0"/>
              </a:rPr>
              <a:t>IGI conceptualiza las dimensiones</a:t>
            </a:r>
          </a:p>
        </p:txBody>
      </p:sp>
      <p:sp>
        <p:nvSpPr>
          <p:cNvPr id="4" name="Rectángulo 3"/>
          <p:cNvSpPr/>
          <p:nvPr/>
        </p:nvSpPr>
        <p:spPr>
          <a:xfrm>
            <a:off x="0" y="6176963"/>
            <a:ext cx="12192000" cy="681037"/>
          </a:xfrm>
          <a:prstGeom prst="rect">
            <a:avLst/>
          </a:prstGeom>
          <a:gradFill>
            <a:gsLst>
              <a:gs pos="0">
                <a:srgbClr val="FFC000"/>
              </a:gs>
              <a:gs pos="26000">
                <a:srgbClr val="79994A"/>
              </a:gs>
              <a:gs pos="36000">
                <a:srgbClr val="00758D"/>
              </a:gs>
            </a:gsLst>
            <a:lin ang="5400000" scaled="1"/>
          </a:gra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7" name="Rectángulo 6"/>
          <p:cNvSpPr/>
          <p:nvPr/>
        </p:nvSpPr>
        <p:spPr>
          <a:xfrm>
            <a:off x="0" y="711569"/>
            <a:ext cx="8640000" cy="72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9" name="Rectángulo 8"/>
          <p:cNvSpPr/>
          <p:nvPr/>
        </p:nvSpPr>
        <p:spPr>
          <a:xfrm>
            <a:off x="3552000" y="796903"/>
            <a:ext cx="8640000" cy="72000"/>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pic>
        <p:nvPicPr>
          <p:cNvPr id="10" name="Imagen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1" y="5572"/>
            <a:ext cx="2754000" cy="720000"/>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3167598631"/>
              </p:ext>
            </p:extLst>
          </p:nvPr>
        </p:nvGraphicFramePr>
        <p:xfrm>
          <a:off x="248513" y="954724"/>
          <a:ext cx="8142973" cy="5844414"/>
        </p:xfrm>
        <a:graphic>
          <a:graphicData uri="http://schemas.openxmlformats.org/drawingml/2006/table">
            <a:tbl>
              <a:tblPr firstRow="1" firstCol="1" bandRow="1">
                <a:tableStyleId>{00A15C55-8517-42AA-B614-E9B94910E393}</a:tableStyleId>
              </a:tblPr>
              <a:tblGrid>
                <a:gridCol w="1522257">
                  <a:extLst>
                    <a:ext uri="{9D8B030D-6E8A-4147-A177-3AD203B41FA5}">
                      <a16:colId xmlns:a16="http://schemas.microsoft.com/office/drawing/2014/main" val="3922207536"/>
                    </a:ext>
                  </a:extLst>
                </a:gridCol>
                <a:gridCol w="2618072">
                  <a:extLst>
                    <a:ext uri="{9D8B030D-6E8A-4147-A177-3AD203B41FA5}">
                      <a16:colId xmlns:a16="http://schemas.microsoft.com/office/drawing/2014/main" val="3595954369"/>
                    </a:ext>
                  </a:extLst>
                </a:gridCol>
                <a:gridCol w="2781701">
                  <a:extLst>
                    <a:ext uri="{9D8B030D-6E8A-4147-A177-3AD203B41FA5}">
                      <a16:colId xmlns:a16="http://schemas.microsoft.com/office/drawing/2014/main" val="332300804"/>
                    </a:ext>
                  </a:extLst>
                </a:gridCol>
                <a:gridCol w="1220943">
                  <a:extLst>
                    <a:ext uri="{9D8B030D-6E8A-4147-A177-3AD203B41FA5}">
                      <a16:colId xmlns:a16="http://schemas.microsoft.com/office/drawing/2014/main" val="2154021549"/>
                    </a:ext>
                  </a:extLst>
                </a:gridCol>
              </a:tblGrid>
              <a:tr h="531310">
                <a:tc rowSpan="4">
                  <a:txBody>
                    <a:bodyPr/>
                    <a:lstStyle/>
                    <a:p>
                      <a:pPr algn="ctr">
                        <a:lnSpc>
                          <a:spcPct val="107000"/>
                        </a:lnSpc>
                        <a:spcAft>
                          <a:spcPts val="0"/>
                        </a:spcAft>
                      </a:pPr>
                      <a:r>
                        <a:rPr lang="es-HN" sz="1600" dirty="0">
                          <a:effectLst/>
                        </a:rPr>
                        <a:t> </a:t>
                      </a:r>
                      <a:r>
                        <a:rPr lang="es-HN" sz="1600" dirty="0" smtClean="0">
                          <a:effectLst/>
                        </a:rPr>
                        <a:t>Estructural</a:t>
                      </a:r>
                      <a:endParaRPr lang="es-H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HN" sz="1600">
                          <a:effectLst/>
                        </a:rPr>
                        <a:t>Policías por cada cien mil habitantes</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4">
                  <a:txBody>
                    <a:bodyPr/>
                    <a:lstStyle/>
                    <a:p>
                      <a:pPr algn="l">
                        <a:lnSpc>
                          <a:spcPct val="107000"/>
                        </a:lnSpc>
                        <a:spcAft>
                          <a:spcPts val="0"/>
                        </a:spcAft>
                      </a:pPr>
                      <a:r>
                        <a:rPr lang="es-HN" sz="1600">
                          <a:effectLst/>
                        </a:rPr>
                        <a:t> </a:t>
                      </a:r>
                      <a:endParaRPr lang="es-HN" sz="1400">
                        <a:effectLst/>
                      </a:endParaRPr>
                    </a:p>
                    <a:p>
                      <a:pPr algn="l">
                        <a:lnSpc>
                          <a:spcPct val="107000"/>
                        </a:lnSpc>
                        <a:spcAft>
                          <a:spcPts val="0"/>
                        </a:spcAft>
                      </a:pPr>
                      <a:r>
                        <a:rPr lang="es-HN" sz="1600">
                          <a:effectLst/>
                        </a:rPr>
                        <a:t> </a:t>
                      </a:r>
                      <a:endParaRPr lang="es-HN" sz="1400">
                        <a:effectLst/>
                      </a:endParaRPr>
                    </a:p>
                    <a:p>
                      <a:pPr algn="l">
                        <a:lnSpc>
                          <a:spcPct val="107000"/>
                        </a:lnSpc>
                        <a:spcAft>
                          <a:spcPts val="0"/>
                        </a:spcAft>
                      </a:pPr>
                      <a:r>
                        <a:rPr lang="es-HN" sz="1600">
                          <a:effectLst/>
                        </a:rPr>
                        <a:t> </a:t>
                      </a:r>
                      <a:endParaRPr lang="es-HN" sz="1400">
                        <a:effectLst/>
                      </a:endParaRPr>
                    </a:p>
                    <a:p>
                      <a:pPr algn="l">
                        <a:lnSpc>
                          <a:spcPct val="107000"/>
                        </a:lnSpc>
                        <a:spcAft>
                          <a:spcPts val="0"/>
                        </a:spcAft>
                      </a:pPr>
                      <a:r>
                        <a:rPr lang="es-HN" sz="1600">
                          <a:effectLst/>
                        </a:rPr>
                        <a:t>Jueces y Magistrados profesionales por cada cien mil habitantes</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8">
                  <a:txBody>
                    <a:bodyPr/>
                    <a:lstStyle/>
                    <a:p>
                      <a:pPr algn="l">
                        <a:lnSpc>
                          <a:spcPct val="107000"/>
                        </a:lnSpc>
                        <a:spcAft>
                          <a:spcPts val="0"/>
                        </a:spcAft>
                      </a:pPr>
                      <a:r>
                        <a:rPr lang="es-HN" sz="1600" dirty="0">
                          <a:effectLst/>
                        </a:rPr>
                        <a:t> </a:t>
                      </a:r>
                      <a:endParaRPr lang="es-HN" sz="1400" dirty="0">
                        <a:effectLst/>
                      </a:endParaRPr>
                    </a:p>
                    <a:p>
                      <a:pPr algn="l">
                        <a:lnSpc>
                          <a:spcPct val="107000"/>
                        </a:lnSpc>
                        <a:spcAft>
                          <a:spcPts val="0"/>
                        </a:spcAft>
                      </a:pPr>
                      <a:r>
                        <a:rPr lang="es-HN" sz="1600" dirty="0">
                          <a:effectLst/>
                        </a:rPr>
                        <a:t>Esta dimensión se calculó con base al puntaje de protección de derechos humanos calculado por Christopher </a:t>
                      </a:r>
                      <a:r>
                        <a:rPr lang="es-HN" sz="1600" dirty="0" err="1">
                          <a:effectLst/>
                        </a:rPr>
                        <a:t>Farris</a:t>
                      </a:r>
                      <a:r>
                        <a:rPr lang="es-HN" sz="1600" dirty="0">
                          <a:effectLst/>
                        </a:rPr>
                        <a:t> y Keith </a:t>
                      </a:r>
                      <a:r>
                        <a:rPr lang="es-HN" sz="1600" dirty="0" err="1">
                          <a:effectLst/>
                        </a:rPr>
                        <a:t>Schnakenberg</a:t>
                      </a:r>
                      <a:r>
                        <a:rPr lang="es-HN" sz="1600" dirty="0">
                          <a:effectLst/>
                        </a:rPr>
                        <a:t>. </a:t>
                      </a:r>
                      <a:endParaRPr lang="es-H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429445"/>
                  </a:ext>
                </a:extLst>
              </a:tr>
              <a:tr h="531310">
                <a:tc vMerge="1">
                  <a:txBody>
                    <a:bodyPr/>
                    <a:lstStyle/>
                    <a:p>
                      <a:endParaRPr lang="es-HN"/>
                    </a:p>
                  </a:txBody>
                  <a:tcPr/>
                </a:tc>
                <a:tc>
                  <a:txBody>
                    <a:bodyPr/>
                    <a:lstStyle/>
                    <a:p>
                      <a:pPr algn="l">
                        <a:lnSpc>
                          <a:spcPct val="107000"/>
                        </a:lnSpc>
                        <a:spcAft>
                          <a:spcPts val="0"/>
                        </a:spcAft>
                      </a:pPr>
                      <a:r>
                        <a:rPr lang="es-HN" sz="1600" dirty="0">
                          <a:effectLst/>
                        </a:rPr>
                        <a:t>Reclusos entre capacidad total de los penales</a:t>
                      </a:r>
                      <a:endParaRPr lang="es-H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HN"/>
                    </a:p>
                  </a:txBody>
                  <a:tcPr/>
                </a:tc>
                <a:tc vMerge="1">
                  <a:txBody>
                    <a:bodyPr/>
                    <a:lstStyle/>
                    <a:p>
                      <a:endParaRPr lang="es-HN"/>
                    </a:p>
                  </a:txBody>
                  <a:tcPr/>
                </a:tc>
                <a:extLst>
                  <a:ext uri="{0D108BD9-81ED-4DB2-BD59-A6C34878D82A}">
                    <a16:rowId xmlns:a16="http://schemas.microsoft.com/office/drawing/2014/main" val="1095155636"/>
                  </a:ext>
                </a:extLst>
              </a:tr>
              <a:tr h="796966">
                <a:tc vMerge="1">
                  <a:txBody>
                    <a:bodyPr/>
                    <a:lstStyle/>
                    <a:p>
                      <a:endParaRPr lang="es-HN"/>
                    </a:p>
                  </a:txBody>
                  <a:tcPr/>
                </a:tc>
                <a:tc>
                  <a:txBody>
                    <a:bodyPr/>
                    <a:lstStyle/>
                    <a:p>
                      <a:pPr algn="l">
                        <a:lnSpc>
                          <a:spcPct val="107000"/>
                        </a:lnSpc>
                        <a:spcAft>
                          <a:spcPts val="0"/>
                        </a:spcAft>
                      </a:pPr>
                      <a:r>
                        <a:rPr lang="es-HN" sz="1600">
                          <a:effectLst/>
                        </a:rPr>
                        <a:t>Personal en reclusorios entre capacidad total de los penales</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HN"/>
                    </a:p>
                  </a:txBody>
                  <a:tcPr/>
                </a:tc>
                <a:tc vMerge="1">
                  <a:txBody>
                    <a:bodyPr/>
                    <a:lstStyle/>
                    <a:p>
                      <a:endParaRPr lang="es-HN"/>
                    </a:p>
                  </a:txBody>
                  <a:tcPr/>
                </a:tc>
                <a:extLst>
                  <a:ext uri="{0D108BD9-81ED-4DB2-BD59-A6C34878D82A}">
                    <a16:rowId xmlns:a16="http://schemas.microsoft.com/office/drawing/2014/main" val="1168070891"/>
                  </a:ext>
                </a:extLst>
              </a:tr>
              <a:tr h="531310">
                <a:tc vMerge="1">
                  <a:txBody>
                    <a:bodyPr/>
                    <a:lstStyle/>
                    <a:p>
                      <a:endParaRPr lang="es-HN"/>
                    </a:p>
                  </a:txBody>
                  <a:tcPr/>
                </a:tc>
                <a:tc>
                  <a:txBody>
                    <a:bodyPr/>
                    <a:lstStyle/>
                    <a:p>
                      <a:pPr algn="l">
                        <a:lnSpc>
                          <a:spcPct val="107000"/>
                        </a:lnSpc>
                        <a:spcAft>
                          <a:spcPts val="0"/>
                        </a:spcAft>
                      </a:pPr>
                      <a:r>
                        <a:rPr lang="es-HN" sz="1600" dirty="0">
                          <a:effectLst/>
                        </a:rPr>
                        <a:t>Personal en reclusorios entre total de reclusos</a:t>
                      </a:r>
                      <a:endParaRPr lang="es-H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HN"/>
                    </a:p>
                  </a:txBody>
                  <a:tcPr/>
                </a:tc>
                <a:tc vMerge="1">
                  <a:txBody>
                    <a:bodyPr/>
                    <a:lstStyle/>
                    <a:p>
                      <a:endParaRPr lang="es-HN"/>
                    </a:p>
                  </a:txBody>
                  <a:tcPr/>
                </a:tc>
                <a:extLst>
                  <a:ext uri="{0D108BD9-81ED-4DB2-BD59-A6C34878D82A}">
                    <a16:rowId xmlns:a16="http://schemas.microsoft.com/office/drawing/2014/main" val="2219677356"/>
                  </a:ext>
                </a:extLst>
              </a:tr>
              <a:tr h="531310">
                <a:tc rowSpan="4">
                  <a:txBody>
                    <a:bodyPr/>
                    <a:lstStyle/>
                    <a:p>
                      <a:pPr algn="ctr">
                        <a:lnSpc>
                          <a:spcPct val="107000"/>
                        </a:lnSpc>
                        <a:spcAft>
                          <a:spcPts val="0"/>
                        </a:spcAft>
                      </a:pPr>
                      <a:r>
                        <a:rPr lang="es-HN" sz="1600" dirty="0">
                          <a:effectLst/>
                        </a:rPr>
                        <a:t> </a:t>
                      </a:r>
                      <a:r>
                        <a:rPr lang="es-HN" sz="1600" dirty="0" smtClean="0">
                          <a:effectLst/>
                        </a:rPr>
                        <a:t>Funcional</a:t>
                      </a:r>
                      <a:endParaRPr lang="es-H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l">
                        <a:lnSpc>
                          <a:spcPct val="107000"/>
                        </a:lnSpc>
                        <a:spcAft>
                          <a:spcPts val="0"/>
                        </a:spcAft>
                      </a:pPr>
                      <a:r>
                        <a:rPr lang="es-HN" sz="1600" dirty="0">
                          <a:effectLst/>
                        </a:rPr>
                        <a:t> </a:t>
                      </a:r>
                      <a:endParaRPr lang="es-HN" sz="1400" dirty="0">
                        <a:effectLst/>
                      </a:endParaRPr>
                    </a:p>
                    <a:p>
                      <a:pPr algn="l">
                        <a:lnSpc>
                          <a:spcPct val="107000"/>
                        </a:lnSpc>
                        <a:spcAft>
                          <a:spcPts val="0"/>
                        </a:spcAft>
                      </a:pPr>
                      <a:r>
                        <a:rPr lang="es-HN" sz="1600" dirty="0">
                          <a:effectLst/>
                        </a:rPr>
                        <a:t>Personas frente a los tribunales entre personas en contacto formal con la policía</a:t>
                      </a:r>
                      <a:endParaRPr lang="es-H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HN" sz="1600" dirty="0">
                          <a:effectLst/>
                        </a:rPr>
                        <a:t>Porcentaje de encarcelados sin sentencia</a:t>
                      </a:r>
                      <a:endParaRPr lang="es-H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HN"/>
                    </a:p>
                  </a:txBody>
                  <a:tcPr/>
                </a:tc>
                <a:extLst>
                  <a:ext uri="{0D108BD9-81ED-4DB2-BD59-A6C34878D82A}">
                    <a16:rowId xmlns:a16="http://schemas.microsoft.com/office/drawing/2014/main" val="2958797573"/>
                  </a:ext>
                </a:extLst>
              </a:tr>
              <a:tr h="796966">
                <a:tc vMerge="1">
                  <a:txBody>
                    <a:bodyPr/>
                    <a:lstStyle/>
                    <a:p>
                      <a:endParaRPr lang="es-HN"/>
                    </a:p>
                  </a:txBody>
                  <a:tcPr/>
                </a:tc>
                <a:tc vMerge="1">
                  <a:txBody>
                    <a:bodyPr/>
                    <a:lstStyle/>
                    <a:p>
                      <a:endParaRPr lang="es-HN"/>
                    </a:p>
                  </a:txBody>
                  <a:tcPr/>
                </a:tc>
                <a:tc>
                  <a:txBody>
                    <a:bodyPr/>
                    <a:lstStyle/>
                    <a:p>
                      <a:pPr algn="l">
                        <a:lnSpc>
                          <a:spcPct val="107000"/>
                        </a:lnSpc>
                        <a:spcAft>
                          <a:spcPts val="0"/>
                        </a:spcAft>
                      </a:pPr>
                      <a:r>
                        <a:rPr lang="es-HN" sz="1600" dirty="0">
                          <a:effectLst/>
                        </a:rPr>
                        <a:t>Encarcelados entre condenados</a:t>
                      </a:r>
                      <a:endParaRPr lang="es-H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HN"/>
                    </a:p>
                  </a:txBody>
                  <a:tcPr/>
                </a:tc>
                <a:extLst>
                  <a:ext uri="{0D108BD9-81ED-4DB2-BD59-A6C34878D82A}">
                    <a16:rowId xmlns:a16="http://schemas.microsoft.com/office/drawing/2014/main" val="751023019"/>
                  </a:ext>
                </a:extLst>
              </a:tr>
              <a:tr h="531310">
                <a:tc vMerge="1">
                  <a:txBody>
                    <a:bodyPr/>
                    <a:lstStyle/>
                    <a:p>
                      <a:endParaRPr lang="es-HN"/>
                    </a:p>
                  </a:txBody>
                  <a:tcPr/>
                </a:tc>
                <a:tc rowSpan="2">
                  <a:txBody>
                    <a:bodyPr/>
                    <a:lstStyle/>
                    <a:p>
                      <a:pPr algn="l">
                        <a:lnSpc>
                          <a:spcPct val="107000"/>
                        </a:lnSpc>
                        <a:spcAft>
                          <a:spcPts val="0"/>
                        </a:spcAft>
                      </a:pPr>
                      <a:r>
                        <a:rPr lang="es-HN" sz="1600" dirty="0">
                          <a:effectLst/>
                        </a:rPr>
                        <a:t> </a:t>
                      </a:r>
                      <a:endParaRPr lang="es-HN" sz="1400" dirty="0">
                        <a:effectLst/>
                      </a:endParaRPr>
                    </a:p>
                    <a:p>
                      <a:pPr algn="l">
                        <a:lnSpc>
                          <a:spcPct val="107000"/>
                        </a:lnSpc>
                        <a:spcAft>
                          <a:spcPts val="0"/>
                        </a:spcAft>
                      </a:pPr>
                      <a:r>
                        <a:rPr lang="es-HN" sz="1600" dirty="0">
                          <a:effectLst/>
                        </a:rPr>
                        <a:t>Personas frente a los tribunales entre número de fiscales</a:t>
                      </a:r>
                      <a:endParaRPr lang="es-H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HN" sz="1600" dirty="0">
                          <a:effectLst/>
                        </a:rPr>
                        <a:t>Encarcelados por homicidios totales</a:t>
                      </a:r>
                      <a:endParaRPr lang="es-H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HN"/>
                    </a:p>
                  </a:txBody>
                  <a:tcPr/>
                </a:tc>
                <a:extLst>
                  <a:ext uri="{0D108BD9-81ED-4DB2-BD59-A6C34878D82A}">
                    <a16:rowId xmlns:a16="http://schemas.microsoft.com/office/drawing/2014/main" val="915749269"/>
                  </a:ext>
                </a:extLst>
              </a:tr>
              <a:tr h="796966">
                <a:tc vMerge="1">
                  <a:txBody>
                    <a:bodyPr/>
                    <a:lstStyle/>
                    <a:p>
                      <a:endParaRPr lang="es-HN"/>
                    </a:p>
                  </a:txBody>
                  <a:tcPr/>
                </a:tc>
                <a:tc vMerge="1">
                  <a:txBody>
                    <a:bodyPr/>
                    <a:lstStyle/>
                    <a:p>
                      <a:endParaRPr lang="es-HN"/>
                    </a:p>
                  </a:txBody>
                  <a:tcPr/>
                </a:tc>
                <a:tc>
                  <a:txBody>
                    <a:bodyPr/>
                    <a:lstStyle/>
                    <a:p>
                      <a:pPr algn="l">
                        <a:lnSpc>
                          <a:spcPct val="107000"/>
                        </a:lnSpc>
                        <a:spcAft>
                          <a:spcPts val="0"/>
                        </a:spcAft>
                      </a:pPr>
                      <a:r>
                        <a:rPr lang="es-HN" sz="1600" dirty="0">
                          <a:effectLst/>
                        </a:rPr>
                        <a:t>Personas frente a los tribunales entre número de jueces</a:t>
                      </a:r>
                      <a:endParaRPr lang="es-H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HN"/>
                    </a:p>
                  </a:txBody>
                  <a:tcPr/>
                </a:tc>
                <a:extLst>
                  <a:ext uri="{0D108BD9-81ED-4DB2-BD59-A6C34878D82A}">
                    <a16:rowId xmlns:a16="http://schemas.microsoft.com/office/drawing/2014/main" val="3610752157"/>
                  </a:ext>
                </a:extLst>
              </a:tr>
              <a:tr h="796966">
                <a:tc>
                  <a:txBody>
                    <a:bodyPr/>
                    <a:lstStyle/>
                    <a:p>
                      <a:pPr algn="ctr">
                        <a:lnSpc>
                          <a:spcPct val="107000"/>
                        </a:lnSpc>
                        <a:spcAft>
                          <a:spcPts val="0"/>
                        </a:spcAft>
                      </a:pPr>
                      <a:r>
                        <a:rPr lang="es-HN" sz="1800" b="1" kern="1200" dirty="0" smtClean="0">
                          <a:solidFill>
                            <a:schemeClr val="lt1"/>
                          </a:solidFill>
                          <a:effectLst/>
                          <a:latin typeface="+mn-lt"/>
                          <a:ea typeface="+mn-ea"/>
                          <a:cs typeface="+mn-cs"/>
                        </a:rPr>
                        <a:t>Derechos Humanos</a:t>
                      </a:r>
                      <a:endParaRPr lang="es-H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07000"/>
                        </a:lnSpc>
                        <a:spcAft>
                          <a:spcPts val="0"/>
                        </a:spcAft>
                      </a:pPr>
                      <a:r>
                        <a:rPr lang="es-HN" sz="1600" kern="1200" dirty="0" smtClean="0">
                          <a:solidFill>
                            <a:schemeClr val="dk1"/>
                          </a:solidFill>
                          <a:effectLst/>
                          <a:latin typeface="+mn-lt"/>
                          <a:ea typeface="+mn-ea"/>
                          <a:cs typeface="+mn-cs"/>
                        </a:rPr>
                        <a:t>Se centra en la protección de los derechos humanos desde el enfoque de la integridad física de los ciudadanos</a:t>
                      </a:r>
                      <a:endParaRPr lang="es-H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l">
                        <a:lnSpc>
                          <a:spcPct val="107000"/>
                        </a:lnSpc>
                        <a:spcAft>
                          <a:spcPts val="0"/>
                        </a:spcAft>
                      </a:pPr>
                      <a:endParaRPr lang="es-H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l">
                        <a:lnSpc>
                          <a:spcPct val="107000"/>
                        </a:lnSpc>
                        <a:spcAft>
                          <a:spcPts val="0"/>
                        </a:spcAft>
                      </a:pPr>
                      <a:endParaRPr lang="es-H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578821"/>
                  </a:ext>
                </a:extLst>
              </a:tr>
            </a:tbl>
          </a:graphicData>
        </a:graphic>
      </p:graphicFrame>
      <p:sp>
        <p:nvSpPr>
          <p:cNvPr id="11" name="Rectángulo 10"/>
          <p:cNvSpPr/>
          <p:nvPr/>
        </p:nvSpPr>
        <p:spPr>
          <a:xfrm>
            <a:off x="8718536" y="1332353"/>
            <a:ext cx="3213652" cy="4827988"/>
          </a:xfrm>
          <a:prstGeom prst="rect">
            <a:avLst/>
          </a:prstGeom>
        </p:spPr>
        <p:txBody>
          <a:bodyPr wrap="square">
            <a:spAutoFit/>
          </a:bodyPr>
          <a:lstStyle/>
          <a:p>
            <a:pPr algn="just">
              <a:lnSpc>
                <a:spcPct val="115000"/>
              </a:lnSpc>
              <a:spcAft>
                <a:spcPts val="800"/>
              </a:spcAft>
            </a:pPr>
            <a:r>
              <a:rPr lang="es-HN" sz="1600" dirty="0">
                <a:latin typeface="Calibri Light" panose="020F0302020204030204" pitchFamily="34" charset="0"/>
                <a:ea typeface="Calibri" panose="020F0502020204030204" pitchFamily="34" charset="0"/>
                <a:cs typeface="Times New Roman" panose="02020603050405020304" pitchFamily="18" charset="0"/>
              </a:rPr>
              <a:t>Con base a los criterios enlistados, de 69 países objeto de estudio, </a:t>
            </a:r>
            <a:r>
              <a:rPr lang="es-HN" sz="1600" b="1" dirty="0">
                <a:latin typeface="Calibri Light" panose="020F0302020204030204" pitchFamily="34" charset="0"/>
                <a:ea typeface="Calibri" panose="020F0502020204030204" pitchFamily="34" charset="0"/>
                <a:cs typeface="Times New Roman" panose="02020603050405020304" pitchFamily="18" charset="0"/>
              </a:rPr>
              <a:t>Honduras se ubicó en el lugar número 12 con un puntaje de 65.04</a:t>
            </a:r>
            <a:r>
              <a:rPr lang="es-HN" sz="1600" dirty="0">
                <a:latin typeface="Calibri Light" panose="020F0302020204030204" pitchFamily="34" charset="0"/>
                <a:ea typeface="Calibri" panose="020F0502020204030204" pitchFamily="34" charset="0"/>
                <a:cs typeface="Times New Roman" panose="02020603050405020304" pitchFamily="18" charset="0"/>
              </a:rPr>
              <a:t>. El lugar número 1 lo ocupa el país peor evaluado con mayor índice de </a:t>
            </a:r>
            <a:r>
              <a:rPr lang="es-HN" sz="1600" dirty="0" smtClean="0">
                <a:latin typeface="Calibri Light" panose="020F0302020204030204" pitchFamily="34" charset="0"/>
                <a:ea typeface="Calibri" panose="020F0502020204030204" pitchFamily="34" charset="0"/>
                <a:cs typeface="Times New Roman" panose="02020603050405020304" pitchFamily="18" charset="0"/>
              </a:rPr>
              <a:t>impunidad, </a:t>
            </a:r>
            <a:r>
              <a:rPr lang="es-HN" sz="1600" dirty="0">
                <a:latin typeface="Calibri Light" panose="020F0302020204030204" pitchFamily="34" charset="0"/>
                <a:ea typeface="Calibri" panose="020F0502020204030204" pitchFamily="34" charset="0"/>
                <a:cs typeface="Times New Roman" panose="02020603050405020304" pitchFamily="18" charset="0"/>
              </a:rPr>
              <a:t>en este caso Filipinas con una puntuación de 75.60, por otro lado, Croacia ocupa la posición 69 con una puntuación de 36.01 correspondiente al país mejor evaluado. </a:t>
            </a:r>
            <a:endParaRPr lang="es-HN" sz="1600" dirty="0" smtClean="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endParaRPr lang="es-HN" sz="1600" dirty="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HN" sz="1600" dirty="0" smtClean="0">
                <a:latin typeface="Calibri Light" panose="020F0302020204030204" pitchFamily="34" charset="0"/>
                <a:ea typeface="Calibri" panose="020F0502020204030204" pitchFamily="34" charset="0"/>
                <a:cs typeface="Times New Roman" panose="02020603050405020304" pitchFamily="18" charset="0"/>
              </a:rPr>
              <a:t>En </a:t>
            </a:r>
            <a:r>
              <a:rPr lang="es-HN" sz="1600" dirty="0">
                <a:latin typeface="Calibri Light" panose="020F0302020204030204" pitchFamily="34" charset="0"/>
                <a:ea typeface="Calibri" panose="020F0502020204030204" pitchFamily="34" charset="0"/>
                <a:cs typeface="Times New Roman" panose="02020603050405020304" pitchFamily="18" charset="0"/>
              </a:rPr>
              <a:t>el IGI, 0 es la valoración dada al país con impunidad nula y 100 al país con máxima impunidad. </a:t>
            </a:r>
            <a:endParaRPr lang="es-HN"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0468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45676" y="5572"/>
            <a:ext cx="8858644" cy="692663"/>
          </a:xfrm>
        </p:spPr>
        <p:txBody>
          <a:bodyPr>
            <a:normAutofit/>
          </a:bodyPr>
          <a:lstStyle/>
          <a:p>
            <a:pPr algn="r"/>
            <a:r>
              <a:rPr lang="es-HN" sz="3600" b="1" dirty="0" smtClean="0">
                <a:solidFill>
                  <a:srgbClr val="00758D"/>
                </a:solidFill>
                <a:effectLst>
                  <a:outerShdw blurRad="38100" dist="38100" dir="2700000" algn="tl">
                    <a:srgbClr val="000000">
                      <a:alpha val="43137"/>
                    </a:srgbClr>
                  </a:outerShdw>
                </a:effectLst>
                <a:latin typeface="Berlin Sans FB Demi" panose="020E0802020502020306" pitchFamily="34" charset="0"/>
              </a:rPr>
              <a:t>IGI Latinoamérica</a:t>
            </a:r>
            <a:endParaRPr lang="es-HN" sz="3600" b="1" dirty="0">
              <a:solidFill>
                <a:srgbClr val="00758D"/>
              </a:solidFill>
              <a:effectLst>
                <a:outerShdw blurRad="38100" dist="38100" dir="2700000" algn="tl">
                  <a:srgbClr val="000000">
                    <a:alpha val="43137"/>
                  </a:srgbClr>
                </a:outerShdw>
              </a:effectLst>
              <a:latin typeface="Berlin Sans FB Demi" panose="020E0802020502020306" pitchFamily="34" charset="0"/>
            </a:endParaRPr>
          </a:p>
        </p:txBody>
      </p:sp>
      <p:sp>
        <p:nvSpPr>
          <p:cNvPr id="4" name="Rectángulo 3"/>
          <p:cNvSpPr/>
          <p:nvPr/>
        </p:nvSpPr>
        <p:spPr>
          <a:xfrm>
            <a:off x="0" y="6176963"/>
            <a:ext cx="12192000" cy="681037"/>
          </a:xfrm>
          <a:prstGeom prst="rect">
            <a:avLst/>
          </a:prstGeom>
          <a:gradFill>
            <a:gsLst>
              <a:gs pos="0">
                <a:srgbClr val="FFC000"/>
              </a:gs>
              <a:gs pos="26000">
                <a:srgbClr val="79994A"/>
              </a:gs>
              <a:gs pos="36000">
                <a:srgbClr val="00758D"/>
              </a:gs>
            </a:gsLst>
            <a:lin ang="5400000" scaled="1"/>
          </a:gra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7" name="Rectángulo 6"/>
          <p:cNvSpPr/>
          <p:nvPr/>
        </p:nvSpPr>
        <p:spPr>
          <a:xfrm>
            <a:off x="0" y="711569"/>
            <a:ext cx="8640000" cy="72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9" name="Rectángulo 8"/>
          <p:cNvSpPr/>
          <p:nvPr/>
        </p:nvSpPr>
        <p:spPr>
          <a:xfrm>
            <a:off x="3552000" y="796903"/>
            <a:ext cx="8640000" cy="72000"/>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pic>
        <p:nvPicPr>
          <p:cNvPr id="10" name="Imagen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1" y="5572"/>
            <a:ext cx="2754000" cy="720000"/>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1608407757"/>
              </p:ext>
            </p:extLst>
          </p:nvPr>
        </p:nvGraphicFramePr>
        <p:xfrm>
          <a:off x="365758" y="967568"/>
          <a:ext cx="8475347" cy="5510740"/>
        </p:xfrm>
        <a:graphic>
          <a:graphicData uri="http://schemas.openxmlformats.org/drawingml/2006/table">
            <a:tbl>
              <a:tblPr firstRow="1" firstCol="1" bandRow="1">
                <a:tableStyleId>{5C22544A-7EE6-4342-B048-85BDC9FD1C3A}</a:tableStyleId>
              </a:tblPr>
              <a:tblGrid>
                <a:gridCol w="1253732">
                  <a:extLst>
                    <a:ext uri="{9D8B030D-6E8A-4147-A177-3AD203B41FA5}">
                      <a16:colId xmlns:a16="http://schemas.microsoft.com/office/drawing/2014/main" val="3194064314"/>
                    </a:ext>
                  </a:extLst>
                </a:gridCol>
                <a:gridCol w="766753">
                  <a:extLst>
                    <a:ext uri="{9D8B030D-6E8A-4147-A177-3AD203B41FA5}">
                      <a16:colId xmlns:a16="http://schemas.microsoft.com/office/drawing/2014/main" val="892139941"/>
                    </a:ext>
                  </a:extLst>
                </a:gridCol>
                <a:gridCol w="709461">
                  <a:extLst>
                    <a:ext uri="{9D8B030D-6E8A-4147-A177-3AD203B41FA5}">
                      <a16:colId xmlns:a16="http://schemas.microsoft.com/office/drawing/2014/main" val="3818127112"/>
                    </a:ext>
                  </a:extLst>
                </a:gridCol>
                <a:gridCol w="1206945">
                  <a:extLst>
                    <a:ext uri="{9D8B030D-6E8A-4147-A177-3AD203B41FA5}">
                      <a16:colId xmlns:a16="http://schemas.microsoft.com/office/drawing/2014/main" val="445404051"/>
                    </a:ext>
                  </a:extLst>
                </a:gridCol>
                <a:gridCol w="1206945">
                  <a:extLst>
                    <a:ext uri="{9D8B030D-6E8A-4147-A177-3AD203B41FA5}">
                      <a16:colId xmlns:a16="http://schemas.microsoft.com/office/drawing/2014/main" val="2311163507"/>
                    </a:ext>
                  </a:extLst>
                </a:gridCol>
                <a:gridCol w="1206945">
                  <a:extLst>
                    <a:ext uri="{9D8B030D-6E8A-4147-A177-3AD203B41FA5}">
                      <a16:colId xmlns:a16="http://schemas.microsoft.com/office/drawing/2014/main" val="1597961198"/>
                    </a:ext>
                  </a:extLst>
                </a:gridCol>
                <a:gridCol w="987326">
                  <a:extLst>
                    <a:ext uri="{9D8B030D-6E8A-4147-A177-3AD203B41FA5}">
                      <a16:colId xmlns:a16="http://schemas.microsoft.com/office/drawing/2014/main" val="4237901029"/>
                    </a:ext>
                  </a:extLst>
                </a:gridCol>
                <a:gridCol w="1137240">
                  <a:extLst>
                    <a:ext uri="{9D8B030D-6E8A-4147-A177-3AD203B41FA5}">
                      <a16:colId xmlns:a16="http://schemas.microsoft.com/office/drawing/2014/main" val="4080200994"/>
                    </a:ext>
                  </a:extLst>
                </a:gridCol>
              </a:tblGrid>
              <a:tr h="273510">
                <a:tc rowSpan="2">
                  <a:txBody>
                    <a:bodyPr/>
                    <a:lstStyle/>
                    <a:p>
                      <a:pPr algn="ctr">
                        <a:lnSpc>
                          <a:spcPct val="107000"/>
                        </a:lnSpc>
                        <a:spcAft>
                          <a:spcPts val="0"/>
                        </a:spcAft>
                      </a:pPr>
                      <a:r>
                        <a:rPr lang="es-HN" sz="1800">
                          <a:effectLst/>
                        </a:rPr>
                        <a:t> </a:t>
                      </a:r>
                      <a:endParaRPr lang="es-HN" sz="1600">
                        <a:effectLst/>
                      </a:endParaRPr>
                    </a:p>
                    <a:p>
                      <a:pPr algn="ctr">
                        <a:lnSpc>
                          <a:spcPct val="107000"/>
                        </a:lnSpc>
                        <a:spcAft>
                          <a:spcPts val="0"/>
                        </a:spcAft>
                      </a:pPr>
                      <a:r>
                        <a:rPr lang="es-HN" sz="1800">
                          <a:effectLst/>
                        </a:rPr>
                        <a:t> </a:t>
                      </a:r>
                      <a:endParaRPr lang="es-HN" sz="1600">
                        <a:effectLst/>
                      </a:endParaRPr>
                    </a:p>
                    <a:p>
                      <a:pPr algn="ctr">
                        <a:lnSpc>
                          <a:spcPct val="107000"/>
                        </a:lnSpc>
                        <a:spcAft>
                          <a:spcPts val="0"/>
                        </a:spcAft>
                      </a:pPr>
                      <a:r>
                        <a:rPr lang="es-HN" sz="1800">
                          <a:effectLst/>
                        </a:rPr>
                        <a:t>País</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7000"/>
                        </a:lnSpc>
                        <a:spcAft>
                          <a:spcPts val="0"/>
                        </a:spcAft>
                      </a:pPr>
                      <a:r>
                        <a:rPr lang="es-HN" sz="1800">
                          <a:effectLst/>
                        </a:rPr>
                        <a:t> </a:t>
                      </a:r>
                      <a:endParaRPr lang="es-HN" sz="1600">
                        <a:effectLst/>
                      </a:endParaRPr>
                    </a:p>
                    <a:p>
                      <a:pPr algn="ctr">
                        <a:lnSpc>
                          <a:spcPct val="107000"/>
                        </a:lnSpc>
                        <a:spcAft>
                          <a:spcPts val="0"/>
                        </a:spcAft>
                      </a:pPr>
                      <a:r>
                        <a:rPr lang="es-HN" sz="1800">
                          <a:effectLst/>
                        </a:rPr>
                        <a:t> </a:t>
                      </a:r>
                      <a:endParaRPr lang="es-HN" sz="1600">
                        <a:effectLst/>
                      </a:endParaRPr>
                    </a:p>
                    <a:p>
                      <a:pPr algn="ctr">
                        <a:lnSpc>
                          <a:spcPct val="107000"/>
                        </a:lnSpc>
                        <a:spcAft>
                          <a:spcPts val="0"/>
                        </a:spcAft>
                      </a:pPr>
                      <a:r>
                        <a:rPr lang="es-HN" sz="1800">
                          <a:effectLst/>
                        </a:rPr>
                        <a:t>Lugar</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7000"/>
                        </a:lnSpc>
                        <a:spcAft>
                          <a:spcPts val="0"/>
                        </a:spcAft>
                      </a:pPr>
                      <a:r>
                        <a:rPr lang="es-HN" sz="1800">
                          <a:effectLst/>
                        </a:rPr>
                        <a:t> </a:t>
                      </a:r>
                      <a:endParaRPr lang="es-HN" sz="1600">
                        <a:effectLst/>
                      </a:endParaRPr>
                    </a:p>
                    <a:p>
                      <a:pPr algn="ctr">
                        <a:lnSpc>
                          <a:spcPct val="107000"/>
                        </a:lnSpc>
                        <a:spcAft>
                          <a:spcPts val="0"/>
                        </a:spcAft>
                      </a:pPr>
                      <a:r>
                        <a:rPr lang="es-HN" sz="1800">
                          <a:effectLst/>
                        </a:rPr>
                        <a:t>IGI-2017</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HN" sz="1800">
                          <a:effectLst/>
                        </a:rPr>
                        <a:t>Estructural</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HN"/>
                    </a:p>
                  </a:txBody>
                  <a:tcPr/>
                </a:tc>
                <a:tc gridSpan="2">
                  <a:txBody>
                    <a:bodyPr/>
                    <a:lstStyle/>
                    <a:p>
                      <a:pPr algn="ctr">
                        <a:lnSpc>
                          <a:spcPct val="107000"/>
                        </a:lnSpc>
                        <a:spcAft>
                          <a:spcPts val="0"/>
                        </a:spcAft>
                      </a:pPr>
                      <a:r>
                        <a:rPr lang="es-HN" sz="1800">
                          <a:effectLst/>
                        </a:rPr>
                        <a:t>Funcional</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HN"/>
                    </a:p>
                  </a:txBody>
                  <a:tcPr/>
                </a:tc>
                <a:tc rowSpan="2">
                  <a:txBody>
                    <a:bodyPr/>
                    <a:lstStyle/>
                    <a:p>
                      <a:pPr algn="ctr">
                        <a:lnSpc>
                          <a:spcPct val="107000"/>
                        </a:lnSpc>
                        <a:spcAft>
                          <a:spcPts val="0"/>
                        </a:spcAft>
                      </a:pPr>
                      <a:r>
                        <a:rPr lang="es-HN" sz="1800">
                          <a:effectLst/>
                        </a:rPr>
                        <a:t> </a:t>
                      </a:r>
                      <a:endParaRPr lang="es-HN" sz="1600">
                        <a:effectLst/>
                      </a:endParaRPr>
                    </a:p>
                    <a:p>
                      <a:pPr algn="ctr">
                        <a:lnSpc>
                          <a:spcPct val="107000"/>
                        </a:lnSpc>
                        <a:spcAft>
                          <a:spcPts val="0"/>
                        </a:spcAft>
                      </a:pPr>
                      <a:r>
                        <a:rPr lang="es-HN" sz="1800">
                          <a:effectLst/>
                        </a:rPr>
                        <a:t>Derechos humanos</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37227630"/>
                  </a:ext>
                </a:extLst>
              </a:tr>
              <a:tr h="874175">
                <a:tc vMerge="1">
                  <a:txBody>
                    <a:bodyPr/>
                    <a:lstStyle/>
                    <a:p>
                      <a:endParaRPr lang="es-HN"/>
                    </a:p>
                  </a:txBody>
                  <a:tcPr/>
                </a:tc>
                <a:tc vMerge="1">
                  <a:txBody>
                    <a:bodyPr/>
                    <a:lstStyle/>
                    <a:p>
                      <a:endParaRPr lang="es-HN"/>
                    </a:p>
                  </a:txBody>
                  <a:tcPr/>
                </a:tc>
                <a:tc vMerge="1">
                  <a:txBody>
                    <a:bodyPr/>
                    <a:lstStyle/>
                    <a:p>
                      <a:endParaRPr lang="es-HN"/>
                    </a:p>
                  </a:txBody>
                  <a:tcPr/>
                </a:tc>
                <a:tc>
                  <a:txBody>
                    <a:bodyPr/>
                    <a:lstStyle/>
                    <a:p>
                      <a:pPr algn="ctr">
                        <a:lnSpc>
                          <a:spcPct val="107000"/>
                        </a:lnSpc>
                        <a:spcAft>
                          <a:spcPts val="0"/>
                        </a:spcAft>
                      </a:pPr>
                      <a:r>
                        <a:rPr lang="es-HN" sz="1800">
                          <a:effectLst/>
                        </a:rPr>
                        <a:t>Sistema de Seguridad</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Sistema de Justicia</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Sistema de Seguridad</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Sistema de Justicia</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HN"/>
                    </a:p>
                  </a:txBody>
                  <a:tcPr/>
                </a:tc>
                <a:extLst>
                  <a:ext uri="{0D108BD9-81ED-4DB2-BD59-A6C34878D82A}">
                    <a16:rowId xmlns:a16="http://schemas.microsoft.com/office/drawing/2014/main" val="3857351675"/>
                  </a:ext>
                </a:extLst>
              </a:tr>
              <a:tr h="542094">
                <a:tc>
                  <a:txBody>
                    <a:bodyPr/>
                    <a:lstStyle/>
                    <a:p>
                      <a:pPr>
                        <a:lnSpc>
                          <a:spcPct val="107000"/>
                        </a:lnSpc>
                        <a:spcAft>
                          <a:spcPts val="0"/>
                        </a:spcAft>
                      </a:pPr>
                      <a:r>
                        <a:rPr lang="es-HN" sz="1800">
                          <a:effectLst/>
                        </a:rPr>
                        <a:t>México</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4</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69.21</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68.14</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94.70</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dirty="0">
                          <a:effectLst/>
                        </a:rPr>
                        <a:t>47.51</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35.72</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100.00</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8235520"/>
                  </a:ext>
                </a:extLst>
              </a:tr>
              <a:tr h="542094">
                <a:tc>
                  <a:txBody>
                    <a:bodyPr/>
                    <a:lstStyle/>
                    <a:p>
                      <a:pPr>
                        <a:lnSpc>
                          <a:spcPct val="107000"/>
                        </a:lnSpc>
                        <a:spcAft>
                          <a:spcPts val="0"/>
                        </a:spcAft>
                      </a:pPr>
                      <a:r>
                        <a:rPr lang="es-HN" sz="1800">
                          <a:effectLst/>
                        </a:rPr>
                        <a:t>Brasil</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7</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66.72</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73.76</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88.96</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38.93</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34.77</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97.15</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7135259"/>
                  </a:ext>
                </a:extLst>
              </a:tr>
              <a:tr h="542094">
                <a:tc>
                  <a:txBody>
                    <a:bodyPr/>
                    <a:lstStyle/>
                    <a:p>
                      <a:pPr>
                        <a:lnSpc>
                          <a:spcPct val="107000"/>
                        </a:lnSpc>
                        <a:spcAft>
                          <a:spcPts val="0"/>
                        </a:spcAft>
                      </a:pPr>
                      <a:r>
                        <a:rPr lang="es-HN" sz="1800">
                          <a:effectLst/>
                        </a:rPr>
                        <a:t>Nicaragua</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9</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66.34</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80.27</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100.00</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44.22</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24.49</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82.75</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2208906"/>
                  </a:ext>
                </a:extLst>
              </a:tr>
              <a:tr h="542094">
                <a:tc>
                  <a:txBody>
                    <a:bodyPr/>
                    <a:lstStyle/>
                    <a:p>
                      <a:pPr>
                        <a:lnSpc>
                          <a:spcPct val="107000"/>
                        </a:lnSpc>
                        <a:spcAft>
                          <a:spcPts val="0"/>
                        </a:spcAft>
                      </a:pPr>
                      <a:r>
                        <a:rPr lang="es-HN" sz="1800">
                          <a:effectLst/>
                        </a:rPr>
                        <a:t>Honduras</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12</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65.04</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78.04</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83.18</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40.62</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38.23</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85.12</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4532999"/>
                  </a:ext>
                </a:extLst>
              </a:tr>
              <a:tr h="542094">
                <a:tc>
                  <a:txBody>
                    <a:bodyPr/>
                    <a:lstStyle/>
                    <a:p>
                      <a:pPr>
                        <a:lnSpc>
                          <a:spcPct val="107000"/>
                        </a:lnSpc>
                        <a:spcAft>
                          <a:spcPts val="0"/>
                        </a:spcAft>
                      </a:pPr>
                      <a:r>
                        <a:rPr lang="es-HN" sz="1800">
                          <a:effectLst/>
                        </a:rPr>
                        <a:t>El Salvador</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13</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65.03</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 84.45</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82.73 </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45.95 </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29.81 </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82.22</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7865524"/>
                  </a:ext>
                </a:extLst>
              </a:tr>
              <a:tr h="542094">
                <a:tc>
                  <a:txBody>
                    <a:bodyPr/>
                    <a:lstStyle/>
                    <a:p>
                      <a:pPr>
                        <a:lnSpc>
                          <a:spcPct val="107000"/>
                        </a:lnSpc>
                        <a:spcAft>
                          <a:spcPts val="0"/>
                        </a:spcAft>
                      </a:pPr>
                      <a:r>
                        <a:rPr lang="es-HN" sz="1800">
                          <a:effectLst/>
                        </a:rPr>
                        <a:t>Guatemala</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19</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62.40</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78.78</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94.12</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43.10</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20.50</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75.52</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0391962"/>
                  </a:ext>
                </a:extLst>
              </a:tr>
              <a:tr h="542094">
                <a:tc>
                  <a:txBody>
                    <a:bodyPr/>
                    <a:lstStyle/>
                    <a:p>
                      <a:pPr>
                        <a:lnSpc>
                          <a:spcPct val="107000"/>
                        </a:lnSpc>
                        <a:spcAft>
                          <a:spcPts val="0"/>
                        </a:spcAft>
                      </a:pPr>
                      <a:r>
                        <a:rPr lang="es-HN" sz="1800">
                          <a:effectLst/>
                        </a:rPr>
                        <a:t>Costa Rica</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35</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a:effectLst/>
                        </a:rPr>
                        <a:t>54.57</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dirty="0">
                          <a:effectLst/>
                        </a:rPr>
                        <a:t>73.97</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dirty="0">
                          <a:effectLst/>
                        </a:rPr>
                        <a:t>54.18</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dirty="0">
                          <a:effectLst/>
                        </a:rPr>
                        <a:t>49.92</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dirty="0">
                          <a:effectLst/>
                        </a:rPr>
                        <a:t>28.06</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1800" dirty="0">
                          <a:effectLst/>
                        </a:rPr>
                        <a:t>66.70</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1279179"/>
                  </a:ext>
                </a:extLst>
              </a:tr>
              <a:tr h="542094">
                <a:tc>
                  <a:txBody>
                    <a:bodyPr/>
                    <a:lstStyle/>
                    <a:p>
                      <a:pPr algn="ctr">
                        <a:lnSpc>
                          <a:spcPct val="107000"/>
                        </a:lnSpc>
                        <a:spcAft>
                          <a:spcPts val="0"/>
                        </a:spcAft>
                      </a:pPr>
                      <a:r>
                        <a:rPr lang="es-HN" sz="1600" smtClean="0">
                          <a:effectLst/>
                          <a:latin typeface="Calibri" panose="020F0502020204030204" pitchFamily="34" charset="0"/>
                          <a:ea typeface="Calibri" panose="020F0502020204030204" pitchFamily="34" charset="0"/>
                          <a:cs typeface="Times New Roman" panose="02020603050405020304" pitchFamily="18" charset="0"/>
                        </a:rPr>
                        <a:t>LUGAR</a:t>
                      </a:r>
                    </a:p>
                    <a:p>
                      <a:pPr algn="ctr">
                        <a:lnSpc>
                          <a:spcPct val="107000"/>
                        </a:lnSpc>
                        <a:spcAft>
                          <a:spcPts val="0"/>
                        </a:spcAft>
                      </a:pPr>
                      <a:r>
                        <a:rPr lang="es-HN" sz="1600" smtClean="0">
                          <a:effectLst/>
                          <a:latin typeface="Calibri" panose="020F0502020204030204" pitchFamily="34" charset="0"/>
                          <a:ea typeface="Calibri" panose="020F0502020204030204" pitchFamily="34" charset="0"/>
                          <a:cs typeface="Times New Roman" panose="02020603050405020304" pitchFamily="18" charset="0"/>
                        </a:rPr>
                        <a:t> </a:t>
                      </a:r>
                      <a:r>
                        <a:rPr lang="es-HN" sz="1600" dirty="0" smtClean="0">
                          <a:effectLst/>
                          <a:latin typeface="Calibri" panose="020F0502020204030204" pitchFamily="34" charset="0"/>
                          <a:ea typeface="Calibri" panose="020F0502020204030204" pitchFamily="34" charset="0"/>
                          <a:cs typeface="Times New Roman" panose="02020603050405020304" pitchFamily="18" charset="0"/>
                        </a:rPr>
                        <a:t>HN / CA</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algn="ctr">
                        <a:lnSpc>
                          <a:spcPct val="107000"/>
                        </a:lnSpc>
                        <a:spcAft>
                          <a:spcPts val="0"/>
                        </a:spcAft>
                      </a:pP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algn="ctr">
                        <a:lnSpc>
                          <a:spcPct val="107000"/>
                        </a:lnSpc>
                        <a:spcAft>
                          <a:spcPts val="0"/>
                        </a:spcAft>
                      </a:pPr>
                      <a:r>
                        <a:rPr lang="es-HN" sz="1600" dirty="0" smtClean="0">
                          <a:effectLst/>
                          <a:latin typeface="Calibri" panose="020F0502020204030204" pitchFamily="34" charset="0"/>
                          <a:ea typeface="Calibri" panose="020F0502020204030204" pitchFamily="34" charset="0"/>
                          <a:cs typeface="Times New Roman" panose="02020603050405020304" pitchFamily="18" charset="0"/>
                        </a:rPr>
                        <a:t>2do.</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algn="ctr">
                        <a:lnSpc>
                          <a:spcPct val="107000"/>
                        </a:lnSpc>
                        <a:spcAft>
                          <a:spcPts val="0"/>
                        </a:spcAft>
                      </a:pPr>
                      <a:r>
                        <a:rPr lang="es-HN" sz="1600" dirty="0" smtClean="0">
                          <a:effectLst/>
                          <a:latin typeface="Calibri" panose="020F0502020204030204" pitchFamily="34" charset="0"/>
                          <a:ea typeface="Calibri" panose="020F0502020204030204" pitchFamily="34" charset="0"/>
                          <a:cs typeface="Times New Roman" panose="02020603050405020304" pitchFamily="18" charset="0"/>
                        </a:rPr>
                        <a:t>4to.</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algn="ctr">
                        <a:lnSpc>
                          <a:spcPct val="107000"/>
                        </a:lnSpc>
                        <a:spcAft>
                          <a:spcPts val="0"/>
                        </a:spcAft>
                      </a:pPr>
                      <a:r>
                        <a:rPr lang="es-HN" sz="1600" dirty="0" smtClean="0">
                          <a:effectLst/>
                          <a:latin typeface="Calibri" panose="020F0502020204030204" pitchFamily="34" charset="0"/>
                          <a:ea typeface="Calibri" panose="020F0502020204030204" pitchFamily="34" charset="0"/>
                          <a:cs typeface="Times New Roman" panose="02020603050405020304" pitchFamily="18" charset="0"/>
                        </a:rPr>
                        <a:t>3er.</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algn="ctr">
                        <a:lnSpc>
                          <a:spcPct val="107000"/>
                        </a:lnSpc>
                        <a:spcAft>
                          <a:spcPts val="0"/>
                        </a:spcAft>
                      </a:pPr>
                      <a:r>
                        <a:rPr lang="es-HN" sz="1600" dirty="0" smtClean="0">
                          <a:effectLst/>
                          <a:latin typeface="Calibri" panose="020F0502020204030204" pitchFamily="34" charset="0"/>
                          <a:ea typeface="Calibri" panose="020F0502020204030204" pitchFamily="34" charset="0"/>
                          <a:cs typeface="Times New Roman" panose="02020603050405020304" pitchFamily="18" charset="0"/>
                        </a:rPr>
                        <a:t>5to.</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algn="ctr">
                        <a:lnSpc>
                          <a:spcPct val="107000"/>
                        </a:lnSpc>
                        <a:spcAft>
                          <a:spcPts val="0"/>
                        </a:spcAft>
                      </a:pPr>
                      <a:r>
                        <a:rPr lang="es-HN" sz="1600" dirty="0" smtClean="0">
                          <a:effectLst/>
                          <a:latin typeface="Calibri" panose="020F0502020204030204" pitchFamily="34" charset="0"/>
                          <a:ea typeface="Calibri" panose="020F0502020204030204" pitchFamily="34" charset="0"/>
                          <a:cs typeface="Times New Roman" panose="02020603050405020304" pitchFamily="18" charset="0"/>
                        </a:rPr>
                        <a:t>1er.</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algn="ctr">
                        <a:lnSpc>
                          <a:spcPct val="107000"/>
                        </a:lnSpc>
                        <a:spcAft>
                          <a:spcPts val="0"/>
                        </a:spcAft>
                      </a:pPr>
                      <a:r>
                        <a:rPr lang="es-HN" sz="1600" dirty="0" smtClean="0">
                          <a:effectLst/>
                          <a:latin typeface="Calibri" panose="020F0502020204030204" pitchFamily="34" charset="0"/>
                          <a:ea typeface="Calibri" panose="020F0502020204030204" pitchFamily="34" charset="0"/>
                          <a:cs typeface="Times New Roman" panose="02020603050405020304" pitchFamily="18" charset="0"/>
                        </a:rPr>
                        <a:t>1er.</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extLst>
                  <a:ext uri="{0D108BD9-81ED-4DB2-BD59-A6C34878D82A}">
                    <a16:rowId xmlns:a16="http://schemas.microsoft.com/office/drawing/2014/main" val="4017882583"/>
                  </a:ext>
                </a:extLst>
              </a:tr>
            </a:tbl>
          </a:graphicData>
        </a:graphic>
      </p:graphicFrame>
      <p:sp>
        <p:nvSpPr>
          <p:cNvPr id="5" name="Rectángulo 4"/>
          <p:cNvSpPr/>
          <p:nvPr/>
        </p:nvSpPr>
        <p:spPr>
          <a:xfrm>
            <a:off x="9227417" y="1682082"/>
            <a:ext cx="2823412" cy="4120102"/>
          </a:xfrm>
          <a:prstGeom prst="rect">
            <a:avLst/>
          </a:prstGeom>
        </p:spPr>
        <p:txBody>
          <a:bodyPr wrap="square">
            <a:spAutoFit/>
          </a:bodyPr>
          <a:lstStyle/>
          <a:p>
            <a:pPr algn="just">
              <a:lnSpc>
                <a:spcPct val="115000"/>
              </a:lnSpc>
              <a:spcAft>
                <a:spcPts val="800"/>
              </a:spcAft>
            </a:pPr>
            <a:r>
              <a:rPr lang="es-HN" dirty="0">
                <a:latin typeface="Calibri Light" panose="020F0302020204030204" pitchFamily="34" charset="0"/>
                <a:ea typeface="Calibri" panose="020F0502020204030204" pitchFamily="34" charset="0"/>
                <a:cs typeface="Times New Roman" panose="02020603050405020304" pitchFamily="18" charset="0"/>
              </a:rPr>
              <a:t>El Índice demuestra que la situación de los países latinoamericanos es similar en relación al estado de la impunidad, especialmente el caso de Honduras y El </a:t>
            </a:r>
            <a:r>
              <a:rPr lang="es-HN" dirty="0" smtClean="0">
                <a:latin typeface="Calibri Light" panose="020F0302020204030204" pitchFamily="34" charset="0"/>
                <a:ea typeface="Calibri" panose="020F0502020204030204" pitchFamily="34" charset="0"/>
                <a:cs typeface="Times New Roman" panose="02020603050405020304" pitchFamily="18" charset="0"/>
              </a:rPr>
              <a:t>Salvador.</a:t>
            </a:r>
          </a:p>
          <a:p>
            <a:pPr algn="just">
              <a:lnSpc>
                <a:spcPct val="115000"/>
              </a:lnSpc>
              <a:spcAft>
                <a:spcPts val="800"/>
              </a:spcAft>
            </a:pPr>
            <a:endParaRPr lang="es-HN" dirty="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HN" dirty="0" smtClean="0">
                <a:latin typeface="Calibri Light" panose="020F0302020204030204" pitchFamily="34" charset="0"/>
                <a:ea typeface="Calibri" panose="020F0502020204030204" pitchFamily="34" charset="0"/>
                <a:cs typeface="Times New Roman" panose="02020603050405020304" pitchFamily="18" charset="0"/>
              </a:rPr>
              <a:t>La </a:t>
            </a:r>
            <a:r>
              <a:rPr lang="es-HN" dirty="0">
                <a:latin typeface="Calibri Light" panose="020F0302020204030204" pitchFamily="34" charset="0"/>
                <a:ea typeface="Calibri" panose="020F0502020204030204" pitchFamily="34" charset="0"/>
                <a:cs typeface="Times New Roman" panose="02020603050405020304" pitchFamily="18" charset="0"/>
              </a:rPr>
              <a:t>mejor puntuación de Centroamérica y Latinoamérica, </a:t>
            </a:r>
            <a:r>
              <a:rPr lang="es-HN" dirty="0" smtClean="0">
                <a:latin typeface="Calibri Light" panose="020F0302020204030204" pitchFamily="34" charset="0"/>
                <a:ea typeface="Calibri" panose="020F0502020204030204" pitchFamily="34" charset="0"/>
                <a:cs typeface="Times New Roman" panose="02020603050405020304" pitchFamily="18" charset="0"/>
              </a:rPr>
              <a:t>la tiene </a:t>
            </a:r>
            <a:r>
              <a:rPr lang="es-HN" dirty="0">
                <a:latin typeface="Calibri Light" panose="020F0302020204030204" pitchFamily="34" charset="0"/>
                <a:ea typeface="Calibri" panose="020F0502020204030204" pitchFamily="34" charset="0"/>
                <a:cs typeface="Times New Roman" panose="02020603050405020304" pitchFamily="18" charset="0"/>
              </a:rPr>
              <a:t>República de Costa Rica. </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6060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13144" y="43652"/>
            <a:ext cx="5974079" cy="692663"/>
          </a:xfrm>
        </p:spPr>
        <p:txBody>
          <a:bodyPr>
            <a:normAutofit fontScale="90000"/>
          </a:bodyPr>
          <a:lstStyle/>
          <a:p>
            <a:pPr algn="r"/>
            <a:r>
              <a:rPr lang="es-HN" sz="3100" b="1" kern="0" dirty="0">
                <a:solidFill>
                  <a:srgbClr val="00758D"/>
                </a:solidFill>
                <a:effectLst>
                  <a:outerShdw blurRad="38100" dist="38100" dir="2700000" algn="tl">
                    <a:srgbClr val="000000">
                      <a:alpha val="43137"/>
                    </a:srgbClr>
                  </a:outerShdw>
                </a:effectLst>
                <a:latin typeface="Berlin Sans FB Demi" panose="020E0802020502020306" pitchFamily="34" charset="0"/>
                <a:ea typeface="Times New Roman" panose="02020603050405020304" pitchFamily="18" charset="0"/>
                <a:cs typeface="Times New Roman" panose="02020603050405020304" pitchFamily="18" charset="0"/>
              </a:rPr>
              <a:t>Evolución histórica de los Homicidios y la </a:t>
            </a:r>
            <a:r>
              <a:rPr lang="es-HN" sz="3100" b="1" kern="0" dirty="0" smtClean="0">
                <a:solidFill>
                  <a:srgbClr val="00758D"/>
                </a:solidFill>
                <a:effectLst>
                  <a:outerShdw blurRad="38100" dist="38100" dir="2700000" algn="tl">
                    <a:srgbClr val="000000">
                      <a:alpha val="43137"/>
                    </a:srgbClr>
                  </a:outerShdw>
                </a:effectLst>
                <a:latin typeface="Berlin Sans FB Demi" panose="020E0802020502020306" pitchFamily="34" charset="0"/>
                <a:ea typeface="Times New Roman" panose="02020603050405020304" pitchFamily="18" charset="0"/>
                <a:cs typeface="Times New Roman" panose="02020603050405020304" pitchFamily="18" charset="0"/>
              </a:rPr>
              <a:t>Impunidad</a:t>
            </a:r>
            <a:endParaRPr lang="es-HN" dirty="0">
              <a:solidFill>
                <a:srgbClr val="00758D"/>
              </a:solidFill>
              <a:effectLst>
                <a:outerShdw blurRad="38100" dist="38100" dir="2700000" algn="tl">
                  <a:srgbClr val="000000">
                    <a:alpha val="43137"/>
                  </a:srgbClr>
                </a:outerShdw>
              </a:effectLst>
              <a:latin typeface="Berlin Sans FB Demi" panose="020E0802020502020306" pitchFamily="34" charset="0"/>
            </a:endParaRPr>
          </a:p>
        </p:txBody>
      </p:sp>
      <p:sp>
        <p:nvSpPr>
          <p:cNvPr id="4" name="Rectángulo 3"/>
          <p:cNvSpPr/>
          <p:nvPr/>
        </p:nvSpPr>
        <p:spPr>
          <a:xfrm>
            <a:off x="0" y="6176963"/>
            <a:ext cx="12192000" cy="681037"/>
          </a:xfrm>
          <a:prstGeom prst="rect">
            <a:avLst/>
          </a:prstGeom>
          <a:gradFill>
            <a:gsLst>
              <a:gs pos="0">
                <a:srgbClr val="FFC000"/>
              </a:gs>
              <a:gs pos="26000">
                <a:srgbClr val="79994A"/>
              </a:gs>
              <a:gs pos="36000">
                <a:srgbClr val="00758D"/>
              </a:gs>
            </a:gsLst>
            <a:lin ang="5400000" scaled="1"/>
          </a:gra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7" name="Rectángulo 6"/>
          <p:cNvSpPr/>
          <p:nvPr/>
        </p:nvSpPr>
        <p:spPr>
          <a:xfrm>
            <a:off x="0" y="711569"/>
            <a:ext cx="8640000" cy="72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9" name="Rectángulo 8"/>
          <p:cNvSpPr/>
          <p:nvPr/>
        </p:nvSpPr>
        <p:spPr>
          <a:xfrm>
            <a:off x="3552000" y="796903"/>
            <a:ext cx="8640000" cy="72000"/>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pic>
        <p:nvPicPr>
          <p:cNvPr id="10" name="Imagen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1" y="5572"/>
            <a:ext cx="2754000" cy="720000"/>
          </a:xfrm>
          <a:prstGeom prst="rect">
            <a:avLst/>
          </a:prstGeom>
        </p:spPr>
      </p:pic>
      <p:sp>
        <p:nvSpPr>
          <p:cNvPr id="3" name="Rectángulo 2"/>
          <p:cNvSpPr/>
          <p:nvPr/>
        </p:nvSpPr>
        <p:spPr>
          <a:xfrm>
            <a:off x="1385771" y="1584832"/>
            <a:ext cx="9326880" cy="4120102"/>
          </a:xfrm>
          <a:prstGeom prst="rect">
            <a:avLst/>
          </a:prstGeom>
        </p:spPr>
        <p:txBody>
          <a:bodyPr wrap="square">
            <a:spAutoFit/>
          </a:bodyPr>
          <a:lstStyle/>
          <a:p>
            <a:pPr algn="just">
              <a:lnSpc>
                <a:spcPct val="115000"/>
              </a:lnSpc>
              <a:spcAft>
                <a:spcPts val="800"/>
              </a:spcAft>
            </a:pPr>
            <a:r>
              <a:rPr lang="es-HN" sz="2400" dirty="0" smtClean="0">
                <a:latin typeface="Calibri Light" panose="020F0302020204030204" pitchFamily="34" charset="0"/>
                <a:ea typeface="Calibri" panose="020F0502020204030204" pitchFamily="34" charset="0"/>
                <a:cs typeface="Times New Roman" panose="02020603050405020304" pitchFamily="18" charset="0"/>
              </a:rPr>
              <a:t>La </a:t>
            </a:r>
            <a:r>
              <a:rPr lang="es-HN" sz="2400" dirty="0">
                <a:latin typeface="Calibri Light" panose="020F0302020204030204" pitchFamily="34" charset="0"/>
                <a:ea typeface="Calibri" panose="020F0502020204030204" pitchFamily="34" charset="0"/>
                <a:cs typeface="Times New Roman" panose="02020603050405020304" pitchFamily="18" charset="0"/>
              </a:rPr>
              <a:t>OMS define un </a:t>
            </a:r>
            <a:r>
              <a:rPr lang="es-HN" sz="2400" b="1" u="sng" dirty="0">
                <a:solidFill>
                  <a:srgbClr val="00758D"/>
                </a:solidFill>
                <a:latin typeface="Calibri Light" panose="020F0302020204030204" pitchFamily="34" charset="0"/>
                <a:ea typeface="Calibri" panose="020F0502020204030204" pitchFamily="34" charset="0"/>
                <a:cs typeface="Times New Roman" panose="02020603050405020304" pitchFamily="18" charset="0"/>
              </a:rPr>
              <a:t>homicidio</a:t>
            </a:r>
            <a:r>
              <a:rPr lang="es-HN" sz="2400" dirty="0">
                <a:latin typeface="Calibri Light" panose="020F0302020204030204" pitchFamily="34" charset="0"/>
                <a:ea typeface="Calibri" panose="020F0502020204030204" pitchFamily="34" charset="0"/>
                <a:cs typeface="Times New Roman" panose="02020603050405020304" pitchFamily="18" charset="0"/>
              </a:rPr>
              <a:t> como </a:t>
            </a:r>
            <a:r>
              <a:rPr lang="es-HN" sz="2400" b="1" i="1" u="sng" dirty="0">
                <a:solidFill>
                  <a:srgbClr val="00758D"/>
                </a:solidFill>
                <a:latin typeface="Calibri Light" panose="020F0302020204030204" pitchFamily="34" charset="0"/>
                <a:ea typeface="Calibri" panose="020F0502020204030204" pitchFamily="34" charset="0"/>
                <a:cs typeface="Times New Roman" panose="02020603050405020304" pitchFamily="18" charset="0"/>
              </a:rPr>
              <a:t>¨la muerte de una persona causada por un ataque intencional de otra persona o personas</a:t>
            </a:r>
            <a:r>
              <a:rPr lang="es-HN" sz="2400" dirty="0">
                <a:latin typeface="Calibri Light" panose="020F0302020204030204" pitchFamily="34" charset="0"/>
                <a:ea typeface="Calibri" panose="020F0502020204030204" pitchFamily="34" charset="0"/>
                <a:cs typeface="Times New Roman" panose="02020603050405020304" pitchFamily="18" charset="0"/>
              </a:rPr>
              <a:t>¨. El homicidio constituye uno de los indicadores más completos, comparables y precisos para medir la violencia.  </a:t>
            </a:r>
            <a:endParaRPr lang="es-HN" sz="2400" dirty="0" smtClean="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endParaRPr lang="es-HN" sz="2400" dirty="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HN" sz="2400" dirty="0" smtClean="0">
                <a:latin typeface="Calibri Light" panose="020F0302020204030204" pitchFamily="34" charset="0"/>
                <a:ea typeface="Calibri" panose="020F0502020204030204" pitchFamily="34" charset="0"/>
                <a:cs typeface="Times New Roman" panose="02020603050405020304" pitchFamily="18" charset="0"/>
              </a:rPr>
              <a:t>El </a:t>
            </a:r>
            <a:r>
              <a:rPr lang="es-HN" sz="2400" dirty="0">
                <a:latin typeface="Calibri Light" panose="020F0302020204030204" pitchFamily="34" charset="0"/>
                <a:ea typeface="Calibri" panose="020F0502020204030204" pitchFamily="34" charset="0"/>
                <a:cs typeface="Times New Roman" panose="02020603050405020304" pitchFamily="18" charset="0"/>
              </a:rPr>
              <a:t>caso de Honduras toma especial relevancia debido al comportamiento de la </a:t>
            </a:r>
            <a:r>
              <a:rPr lang="es-HN" sz="2400" b="1" dirty="0">
                <a:latin typeface="Calibri Light" panose="020F0302020204030204" pitchFamily="34" charset="0"/>
                <a:ea typeface="Calibri" panose="020F0502020204030204" pitchFamily="34" charset="0"/>
                <a:cs typeface="Times New Roman" panose="02020603050405020304" pitchFamily="18" charset="0"/>
              </a:rPr>
              <a:t>tasa de homicidios </a:t>
            </a:r>
            <a:r>
              <a:rPr lang="es-HN" sz="2400" dirty="0">
                <a:latin typeface="Calibri Light" panose="020F0302020204030204" pitchFamily="34" charset="0"/>
                <a:ea typeface="Calibri" panose="020F0502020204030204" pitchFamily="34" charset="0"/>
                <a:cs typeface="Times New Roman" panose="02020603050405020304" pitchFamily="18" charset="0"/>
              </a:rPr>
              <a:t>en los últimos años y la </a:t>
            </a:r>
            <a:r>
              <a:rPr lang="es-HN" sz="2400" b="1" dirty="0">
                <a:latin typeface="Calibri Light" panose="020F0302020204030204" pitchFamily="34" charset="0"/>
                <a:ea typeface="Calibri" panose="020F0502020204030204" pitchFamily="34" charset="0"/>
                <a:cs typeface="Times New Roman" panose="02020603050405020304" pitchFamily="18" charset="0"/>
              </a:rPr>
              <a:t>inversión realizada </a:t>
            </a:r>
            <a:r>
              <a:rPr lang="es-HN" sz="2400" dirty="0">
                <a:latin typeface="Calibri Light" panose="020F0302020204030204" pitchFamily="34" charset="0"/>
                <a:ea typeface="Calibri" panose="020F0502020204030204" pitchFamily="34" charset="0"/>
                <a:cs typeface="Times New Roman" panose="02020603050405020304" pitchFamily="18" charset="0"/>
              </a:rPr>
              <a:t>por las autoridades gubernamentales encaminada a combatir la violencia en sus diversas manifestaciones. </a:t>
            </a:r>
            <a:endParaRPr lang="es-HN"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59197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46358" y="140240"/>
            <a:ext cx="7283115" cy="692663"/>
          </a:xfrm>
        </p:spPr>
        <p:txBody>
          <a:bodyPr>
            <a:noAutofit/>
          </a:bodyPr>
          <a:lstStyle/>
          <a:p>
            <a:pPr algn="r"/>
            <a:r>
              <a:rPr lang="es-HN" sz="2400" b="1" dirty="0">
                <a:solidFill>
                  <a:srgbClr val="00758D"/>
                </a:solidFill>
                <a:effectLst>
                  <a:outerShdw blurRad="38100" dist="38100" dir="2700000" algn="tl">
                    <a:srgbClr val="000000">
                      <a:alpha val="43137"/>
                    </a:srgbClr>
                  </a:outerShdw>
                </a:effectLst>
                <a:latin typeface="Berlin Sans FB Demi" panose="020E0802020502020306" pitchFamily="34" charset="0"/>
              </a:rPr>
              <a:t>Tasa de homicidios por cada 100,000  habitantes entre 2004-2017</a:t>
            </a:r>
          </a:p>
        </p:txBody>
      </p:sp>
      <p:sp>
        <p:nvSpPr>
          <p:cNvPr id="4" name="Rectángulo 3"/>
          <p:cNvSpPr/>
          <p:nvPr/>
        </p:nvSpPr>
        <p:spPr>
          <a:xfrm>
            <a:off x="0" y="6176963"/>
            <a:ext cx="12192000" cy="681037"/>
          </a:xfrm>
          <a:prstGeom prst="rect">
            <a:avLst/>
          </a:prstGeom>
          <a:gradFill>
            <a:gsLst>
              <a:gs pos="0">
                <a:srgbClr val="FFC000"/>
              </a:gs>
              <a:gs pos="26000">
                <a:srgbClr val="79994A"/>
              </a:gs>
              <a:gs pos="36000">
                <a:srgbClr val="00758D"/>
              </a:gs>
            </a:gsLst>
            <a:lin ang="5400000" scaled="1"/>
          </a:gra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7" name="Rectángulo 6"/>
          <p:cNvSpPr/>
          <p:nvPr/>
        </p:nvSpPr>
        <p:spPr>
          <a:xfrm>
            <a:off x="0" y="711569"/>
            <a:ext cx="8640000" cy="72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9" name="Rectángulo 8"/>
          <p:cNvSpPr/>
          <p:nvPr/>
        </p:nvSpPr>
        <p:spPr>
          <a:xfrm>
            <a:off x="3552000" y="796903"/>
            <a:ext cx="8640000" cy="72000"/>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pic>
        <p:nvPicPr>
          <p:cNvPr id="10" name="Imagen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1" y="5572"/>
            <a:ext cx="2754000" cy="720000"/>
          </a:xfrm>
          <a:prstGeom prst="rect">
            <a:avLst/>
          </a:prstGeom>
        </p:spPr>
      </p:pic>
      <p:sp>
        <p:nvSpPr>
          <p:cNvPr id="8" name="CuadroTexto 7"/>
          <p:cNvSpPr txBox="1"/>
          <p:nvPr/>
        </p:nvSpPr>
        <p:spPr>
          <a:xfrm>
            <a:off x="452014" y="1633478"/>
            <a:ext cx="8238478" cy="707886"/>
          </a:xfrm>
          <a:prstGeom prst="rect">
            <a:avLst/>
          </a:prstGeom>
          <a:noFill/>
        </p:spPr>
        <p:txBody>
          <a:bodyPr wrap="square" rtlCol="0">
            <a:spAutoFit/>
          </a:bodyPr>
          <a:lstStyle/>
          <a:p>
            <a:endParaRPr lang="es-HN" sz="2000" dirty="0"/>
          </a:p>
          <a:p>
            <a:endParaRPr lang="es-ES" sz="2000" b="1" dirty="0"/>
          </a:p>
        </p:txBody>
      </p:sp>
      <p:grpSp>
        <p:nvGrpSpPr>
          <p:cNvPr id="11" name="Grupo 10"/>
          <p:cNvGrpSpPr/>
          <p:nvPr/>
        </p:nvGrpSpPr>
        <p:grpSpPr>
          <a:xfrm>
            <a:off x="1921491" y="967571"/>
            <a:ext cx="8349018" cy="4086646"/>
            <a:chOff x="775731" y="1656621"/>
            <a:chExt cx="7311980" cy="3186865"/>
          </a:xfrm>
        </p:grpSpPr>
        <p:graphicFrame>
          <p:nvGraphicFramePr>
            <p:cNvPr id="12" name="Gráfico 11"/>
            <p:cNvGraphicFramePr/>
            <p:nvPr>
              <p:extLst>
                <p:ext uri="{D42A27DB-BD31-4B8C-83A1-F6EECF244321}">
                  <p14:modId xmlns:p14="http://schemas.microsoft.com/office/powerpoint/2010/main" val="2525671443"/>
                </p:ext>
              </p:extLst>
            </p:nvPr>
          </p:nvGraphicFramePr>
          <p:xfrm>
            <a:off x="775731" y="1731784"/>
            <a:ext cx="7311980" cy="3111702"/>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Conector recto de flecha 12"/>
            <p:cNvCxnSpPr/>
            <p:nvPr/>
          </p:nvCxnSpPr>
          <p:spPr>
            <a:xfrm flipH="1">
              <a:off x="4850969" y="1823305"/>
              <a:ext cx="1199402" cy="37745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4" name="CuadroTexto 13"/>
            <p:cNvSpPr txBox="1"/>
            <p:nvPr/>
          </p:nvSpPr>
          <p:spPr>
            <a:xfrm>
              <a:off x="5917984" y="1656621"/>
              <a:ext cx="2169727" cy="64633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HN" b="1" dirty="0" smtClean="0">
                  <a:solidFill>
                    <a:schemeClr val="accent2"/>
                  </a:solidFill>
                </a:rPr>
                <a:t>La tasa más alta del mundo</a:t>
              </a:r>
              <a:endParaRPr lang="es-HN" b="1" dirty="0">
                <a:solidFill>
                  <a:schemeClr val="accent2"/>
                </a:solidFill>
              </a:endParaRPr>
            </a:p>
          </p:txBody>
        </p:sp>
      </p:grpSp>
      <p:sp>
        <p:nvSpPr>
          <p:cNvPr id="6" name="Rectángulo 5"/>
          <p:cNvSpPr/>
          <p:nvPr/>
        </p:nvSpPr>
        <p:spPr>
          <a:xfrm>
            <a:off x="452014" y="5133560"/>
            <a:ext cx="11266749" cy="10479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lnSpc>
                <a:spcPct val="115000"/>
              </a:lnSpc>
              <a:spcAft>
                <a:spcPts val="800"/>
              </a:spcAft>
            </a:pPr>
            <a:r>
              <a:rPr lang="es-HN" dirty="0" smtClean="0">
                <a:latin typeface="Calibri Light" panose="020F0302020204030204" pitchFamily="34" charset="0"/>
                <a:ea typeface="Calibri" panose="020F0502020204030204" pitchFamily="34" charset="0"/>
                <a:cs typeface="Times New Roman" panose="02020603050405020304" pitchFamily="18" charset="0"/>
              </a:rPr>
              <a:t>Crecimiento </a:t>
            </a:r>
            <a:r>
              <a:rPr lang="es-HN" dirty="0">
                <a:latin typeface="Calibri Light" panose="020F0302020204030204" pitchFamily="34" charset="0"/>
                <a:ea typeface="Calibri" panose="020F0502020204030204" pitchFamily="34" charset="0"/>
                <a:cs typeface="Times New Roman" panose="02020603050405020304" pitchFamily="18" charset="0"/>
              </a:rPr>
              <a:t>gradual iniciando desde el año 2004, alcanzando el pico de 86.5 homicidios por cada 100,000 habitantes en el año </a:t>
            </a:r>
            <a:r>
              <a:rPr lang="es-HN" dirty="0" smtClean="0">
                <a:latin typeface="Calibri Light" panose="020F0302020204030204" pitchFamily="34" charset="0"/>
                <a:ea typeface="Calibri" panose="020F0502020204030204" pitchFamily="34" charset="0"/>
                <a:cs typeface="Times New Roman" panose="02020603050405020304" pitchFamily="18" charset="0"/>
              </a:rPr>
              <a:t>2011 </a:t>
            </a:r>
            <a:r>
              <a:rPr lang="es-HN" b="1" u="sng" dirty="0" smtClean="0">
                <a:latin typeface="Calibri Light" panose="020F0302020204030204" pitchFamily="34" charset="0"/>
                <a:ea typeface="Calibri" panose="020F0502020204030204" pitchFamily="34" charset="0"/>
                <a:cs typeface="Times New Roman" panose="02020603050405020304" pitchFamily="18" charset="0"/>
              </a:rPr>
              <a:t>(un </a:t>
            </a:r>
            <a:r>
              <a:rPr lang="es-HN" b="1" u="sng" dirty="0">
                <a:latin typeface="Calibri Light" panose="020F0302020204030204" pitchFamily="34" charset="0"/>
                <a:ea typeface="Calibri" panose="020F0502020204030204" pitchFamily="34" charset="0"/>
                <a:cs typeface="Times New Roman" panose="02020603050405020304" pitchFamily="18" charset="0"/>
              </a:rPr>
              <a:t>aumento del 180.65</a:t>
            </a:r>
            <a:r>
              <a:rPr lang="es-HN" b="1" u="sng" dirty="0" smtClean="0">
                <a:latin typeface="Calibri Light" panose="020F0302020204030204" pitchFamily="34" charset="0"/>
                <a:ea typeface="Calibri" panose="020F0502020204030204" pitchFamily="34" charset="0"/>
                <a:cs typeface="Times New Roman" panose="02020603050405020304" pitchFamily="18" charset="0"/>
              </a:rPr>
              <a:t>%) </a:t>
            </a:r>
            <a:r>
              <a:rPr lang="es-HN" dirty="0" smtClean="0">
                <a:latin typeface="Calibri Light" panose="020F0302020204030204" pitchFamily="34" charset="0"/>
                <a:ea typeface="Calibri" panose="020F0502020204030204" pitchFamily="34" charset="0"/>
                <a:cs typeface="Times New Roman" panose="02020603050405020304" pitchFamily="18" charset="0"/>
              </a:rPr>
              <a:t>. </a:t>
            </a:r>
            <a:r>
              <a:rPr lang="es-HN" dirty="0">
                <a:latin typeface="Calibri Light" panose="020F0302020204030204" pitchFamily="34" charset="0"/>
                <a:ea typeface="Calibri" panose="020F0502020204030204" pitchFamily="34" charset="0"/>
                <a:cs typeface="Times New Roman" panose="02020603050405020304" pitchFamily="18" charset="0"/>
              </a:rPr>
              <a:t>A partir del año 2012 </a:t>
            </a:r>
            <a:r>
              <a:rPr lang="es-HN" dirty="0" smtClean="0">
                <a:latin typeface="Calibri Light" panose="020F0302020204030204" pitchFamily="34" charset="0"/>
                <a:ea typeface="Calibri" panose="020F0502020204030204" pitchFamily="34" charset="0"/>
                <a:cs typeface="Times New Roman" panose="02020603050405020304" pitchFamily="18" charset="0"/>
              </a:rPr>
              <a:t>decrecen levemente, para </a:t>
            </a:r>
            <a:r>
              <a:rPr lang="es-HN" dirty="0">
                <a:latin typeface="Calibri Light" panose="020F0302020204030204" pitchFamily="34" charset="0"/>
                <a:ea typeface="Calibri" panose="020F0502020204030204" pitchFamily="34" charset="0"/>
                <a:cs typeface="Times New Roman" panose="02020603050405020304" pitchFamily="18" charset="0"/>
              </a:rPr>
              <a:t>el año 2017 se alcanzó la cifra más baja desde el año 2011 con 3,866 homicidios, lo que representa una reducción del 46%. </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7145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52000" y="90906"/>
            <a:ext cx="8133347" cy="692663"/>
          </a:xfrm>
        </p:spPr>
        <p:txBody>
          <a:bodyPr>
            <a:normAutofit/>
          </a:bodyPr>
          <a:lstStyle/>
          <a:p>
            <a:pPr algn="r"/>
            <a:r>
              <a:rPr lang="es-HN" sz="2800" dirty="0">
                <a:solidFill>
                  <a:srgbClr val="00758D"/>
                </a:solidFill>
                <a:effectLst>
                  <a:outerShdw blurRad="38100" dist="38100" dir="2700000" algn="tl">
                    <a:srgbClr val="000000">
                      <a:alpha val="43137"/>
                    </a:srgbClr>
                  </a:outerShdw>
                </a:effectLst>
                <a:latin typeface="Berlin Sans FB Demi" panose="020E0802020502020306" pitchFamily="34" charset="0"/>
              </a:rPr>
              <a:t>Homicidios interanuales e Índice de Paz Mundial.</a:t>
            </a:r>
          </a:p>
        </p:txBody>
      </p:sp>
      <p:sp>
        <p:nvSpPr>
          <p:cNvPr id="4" name="Rectángulo 3"/>
          <p:cNvSpPr/>
          <p:nvPr/>
        </p:nvSpPr>
        <p:spPr>
          <a:xfrm>
            <a:off x="0" y="6176963"/>
            <a:ext cx="12192000" cy="681037"/>
          </a:xfrm>
          <a:prstGeom prst="rect">
            <a:avLst/>
          </a:prstGeom>
          <a:gradFill>
            <a:gsLst>
              <a:gs pos="0">
                <a:srgbClr val="FFC000"/>
              </a:gs>
              <a:gs pos="26000">
                <a:srgbClr val="79994A"/>
              </a:gs>
              <a:gs pos="36000">
                <a:srgbClr val="00758D"/>
              </a:gs>
            </a:gsLst>
            <a:lin ang="5400000" scaled="1"/>
          </a:gra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7" name="Rectángulo 6"/>
          <p:cNvSpPr/>
          <p:nvPr/>
        </p:nvSpPr>
        <p:spPr>
          <a:xfrm>
            <a:off x="0" y="711569"/>
            <a:ext cx="8640000" cy="72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9" name="Rectángulo 8"/>
          <p:cNvSpPr/>
          <p:nvPr/>
        </p:nvSpPr>
        <p:spPr>
          <a:xfrm>
            <a:off x="3552000" y="796903"/>
            <a:ext cx="8640000" cy="72000"/>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pic>
        <p:nvPicPr>
          <p:cNvPr id="10" name="Imagen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1" y="5572"/>
            <a:ext cx="2754000" cy="720000"/>
          </a:xfrm>
          <a:prstGeom prst="rect">
            <a:avLst/>
          </a:prstGeom>
        </p:spPr>
      </p:pic>
      <p:graphicFrame>
        <p:nvGraphicFramePr>
          <p:cNvPr id="8" name="Gráfico 7"/>
          <p:cNvGraphicFramePr/>
          <p:nvPr>
            <p:extLst>
              <p:ext uri="{D42A27DB-BD31-4B8C-83A1-F6EECF244321}">
                <p14:modId xmlns:p14="http://schemas.microsoft.com/office/powerpoint/2010/main" val="3762823770"/>
              </p:ext>
            </p:extLst>
          </p:nvPr>
        </p:nvGraphicFramePr>
        <p:xfrm>
          <a:off x="6448927" y="1541868"/>
          <a:ext cx="5438775" cy="3962129"/>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ángulo 4"/>
          <p:cNvSpPr/>
          <p:nvPr/>
        </p:nvSpPr>
        <p:spPr>
          <a:xfrm>
            <a:off x="8771" y="1581417"/>
            <a:ext cx="6096000" cy="3801554"/>
          </a:xfrm>
          <a:prstGeom prst="rect">
            <a:avLst/>
          </a:prstGeom>
        </p:spPr>
        <p:txBody>
          <a:bodyPr>
            <a:spAutoFit/>
          </a:bodyPr>
          <a:lstStyle/>
          <a:p>
            <a:pPr algn="just">
              <a:lnSpc>
                <a:spcPct val="115000"/>
              </a:lnSpc>
              <a:spcAft>
                <a:spcPts val="800"/>
              </a:spcAft>
            </a:pPr>
            <a:r>
              <a:rPr lang="es-HN" dirty="0" smtClean="0">
                <a:latin typeface="Calibri Light" panose="020F0302020204030204" pitchFamily="34" charset="0"/>
                <a:ea typeface="Calibri" panose="020F0502020204030204" pitchFamily="34" charset="0"/>
                <a:cs typeface="Times New Roman" panose="02020603050405020304" pitchFamily="18" charset="0"/>
              </a:rPr>
              <a:t>Observar una </a:t>
            </a:r>
            <a:r>
              <a:rPr lang="es-HN" dirty="0">
                <a:latin typeface="Calibri Light" panose="020F0302020204030204" pitchFamily="34" charset="0"/>
                <a:ea typeface="Calibri" panose="020F0502020204030204" pitchFamily="34" charset="0"/>
                <a:cs typeface="Times New Roman" panose="02020603050405020304" pitchFamily="18" charset="0"/>
              </a:rPr>
              <a:t>correlación entre el comportamiento en los índices de homicidios entre los años 2009-2017, y el sitio obtenido por Honduras en el Índice Mundial de la Paz</a:t>
            </a:r>
            <a:r>
              <a:rPr lang="es-HN" dirty="0" smtClean="0">
                <a:latin typeface="Calibri Light" panose="020F0302020204030204" pitchFamily="34" charset="0"/>
                <a:ea typeface="Calibri" panose="020F0502020204030204" pitchFamily="34" charset="0"/>
                <a:cs typeface="Times New Roman" panose="02020603050405020304" pitchFamily="18" charset="0"/>
              </a:rPr>
              <a:t>.</a:t>
            </a:r>
          </a:p>
          <a:p>
            <a:pPr algn="just">
              <a:lnSpc>
                <a:spcPct val="115000"/>
              </a:lnSpc>
              <a:spcAft>
                <a:spcPts val="800"/>
              </a:spcAft>
            </a:pPr>
            <a:r>
              <a:rPr lang="es-HN" dirty="0" smtClean="0">
                <a:latin typeface="Calibri Light" panose="020F0302020204030204" pitchFamily="34" charset="0"/>
                <a:ea typeface="Calibri" panose="020F0502020204030204" pitchFamily="34" charset="0"/>
                <a:cs typeface="Times New Roman" panose="02020603050405020304" pitchFamily="18" charset="0"/>
              </a:rPr>
              <a:t>La </a:t>
            </a:r>
            <a:r>
              <a:rPr lang="es-HN" dirty="0">
                <a:latin typeface="Calibri Light" panose="020F0302020204030204" pitchFamily="34" charset="0"/>
                <a:ea typeface="Calibri" panose="020F0502020204030204" pitchFamily="34" charset="0"/>
                <a:cs typeface="Times New Roman" panose="02020603050405020304" pitchFamily="18" charset="0"/>
              </a:rPr>
              <a:t>gráfica muestra que, entre los años 2010-2012 el país sufrió los niveles más altos de homicidios, y paralelamente, el lugar más bajo con respecto al Índice de Paz Mundial</a:t>
            </a:r>
            <a:r>
              <a:rPr lang="es-HN" dirty="0" smtClean="0">
                <a:latin typeface="Calibri Light" panose="020F0302020204030204" pitchFamily="34" charset="0"/>
                <a:ea typeface="Calibri" panose="020F0502020204030204" pitchFamily="34" charset="0"/>
                <a:cs typeface="Times New Roman" panose="02020603050405020304" pitchFamily="18" charset="0"/>
              </a:rPr>
              <a:t>.</a:t>
            </a:r>
          </a:p>
          <a:p>
            <a:pPr algn="just">
              <a:lnSpc>
                <a:spcPct val="115000"/>
              </a:lnSpc>
              <a:spcAft>
                <a:spcPts val="800"/>
              </a:spcAft>
            </a:pPr>
            <a:r>
              <a:rPr lang="es-HN" dirty="0" smtClean="0">
                <a:latin typeface="Calibri Light" panose="020F0302020204030204" pitchFamily="34" charset="0"/>
                <a:ea typeface="Calibri" panose="020F0502020204030204" pitchFamily="34" charset="0"/>
                <a:cs typeface="Times New Roman" panose="02020603050405020304" pitchFamily="18" charset="0"/>
              </a:rPr>
              <a:t>A </a:t>
            </a:r>
            <a:r>
              <a:rPr lang="es-HN" dirty="0">
                <a:latin typeface="Calibri Light" panose="020F0302020204030204" pitchFamily="34" charset="0"/>
                <a:ea typeface="Calibri" panose="020F0502020204030204" pitchFamily="34" charset="0"/>
                <a:cs typeface="Times New Roman" panose="02020603050405020304" pitchFamily="18" charset="0"/>
              </a:rPr>
              <a:t>partir del año 2013, el país comenzó a obtener un mejor rendimiento, tanto en la disminución del número de homicidios, como en el escalamiento en los lugares correspondientes a la medición de Paz, alcanzando la mejor puntuación en el año 2017 en ambos casos. </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0117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8000" y="120251"/>
            <a:ext cx="9346324" cy="692663"/>
          </a:xfrm>
        </p:spPr>
        <p:txBody>
          <a:bodyPr>
            <a:noAutofit/>
          </a:bodyPr>
          <a:lstStyle/>
          <a:p>
            <a:r>
              <a:rPr lang="es-HN" sz="3200" b="1" dirty="0">
                <a:solidFill>
                  <a:srgbClr val="00758D"/>
                </a:solidFill>
                <a:effectLst>
                  <a:outerShdw blurRad="38100" dist="38100" dir="2700000" algn="tl">
                    <a:srgbClr val="000000">
                      <a:alpha val="43137"/>
                    </a:srgbClr>
                  </a:outerShdw>
                </a:effectLst>
                <a:latin typeface="Berlin Sans FB Demi" panose="020E0802020502020306" pitchFamily="34" charset="0"/>
              </a:rPr>
              <a:t>Tasa de Homicidios en Centroamérica para 2017</a:t>
            </a:r>
            <a:endParaRPr lang="es-HN" sz="3200" dirty="0">
              <a:solidFill>
                <a:srgbClr val="00758D"/>
              </a:solidFill>
              <a:effectLst>
                <a:outerShdw blurRad="38100" dist="38100" dir="2700000" algn="tl">
                  <a:srgbClr val="000000">
                    <a:alpha val="43137"/>
                  </a:srgbClr>
                </a:outerShdw>
              </a:effectLst>
              <a:latin typeface="Berlin Sans FB Demi" panose="020E0802020502020306" pitchFamily="34" charset="0"/>
            </a:endParaRPr>
          </a:p>
        </p:txBody>
      </p:sp>
      <p:sp>
        <p:nvSpPr>
          <p:cNvPr id="4" name="Rectángulo 3"/>
          <p:cNvSpPr/>
          <p:nvPr/>
        </p:nvSpPr>
        <p:spPr>
          <a:xfrm>
            <a:off x="0" y="6176963"/>
            <a:ext cx="12192000" cy="681037"/>
          </a:xfrm>
          <a:prstGeom prst="rect">
            <a:avLst/>
          </a:prstGeom>
          <a:gradFill>
            <a:gsLst>
              <a:gs pos="0">
                <a:srgbClr val="FFC000"/>
              </a:gs>
              <a:gs pos="26000">
                <a:srgbClr val="79994A"/>
              </a:gs>
              <a:gs pos="36000">
                <a:srgbClr val="00758D"/>
              </a:gs>
            </a:gsLst>
            <a:lin ang="5400000" scaled="1"/>
          </a:gra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7" name="Rectángulo 6"/>
          <p:cNvSpPr/>
          <p:nvPr/>
        </p:nvSpPr>
        <p:spPr>
          <a:xfrm>
            <a:off x="0" y="711569"/>
            <a:ext cx="8640000" cy="72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9" name="Rectángulo 8"/>
          <p:cNvSpPr/>
          <p:nvPr/>
        </p:nvSpPr>
        <p:spPr>
          <a:xfrm>
            <a:off x="3552000" y="796903"/>
            <a:ext cx="8640000" cy="72000"/>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pic>
        <p:nvPicPr>
          <p:cNvPr id="10" name="Imagen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1" y="5572"/>
            <a:ext cx="2754000" cy="720000"/>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555730547"/>
              </p:ext>
            </p:extLst>
          </p:nvPr>
        </p:nvGraphicFramePr>
        <p:xfrm>
          <a:off x="404262" y="1197441"/>
          <a:ext cx="5428648" cy="4565650"/>
        </p:xfrm>
        <a:graphic>
          <a:graphicData uri="http://schemas.openxmlformats.org/drawingml/2006/table">
            <a:tbl>
              <a:tblPr firstRow="1" firstCol="1" bandRow="1">
                <a:tableStyleId>{00A15C55-8517-42AA-B614-E9B94910E393}</a:tableStyleId>
              </a:tblPr>
              <a:tblGrid>
                <a:gridCol w="2118497">
                  <a:extLst>
                    <a:ext uri="{9D8B030D-6E8A-4147-A177-3AD203B41FA5}">
                      <a16:colId xmlns:a16="http://schemas.microsoft.com/office/drawing/2014/main" val="3958574984"/>
                    </a:ext>
                  </a:extLst>
                </a:gridCol>
                <a:gridCol w="3310151">
                  <a:extLst>
                    <a:ext uri="{9D8B030D-6E8A-4147-A177-3AD203B41FA5}">
                      <a16:colId xmlns:a16="http://schemas.microsoft.com/office/drawing/2014/main" val="1245788671"/>
                    </a:ext>
                  </a:extLst>
                </a:gridCol>
              </a:tblGrid>
              <a:tr h="0">
                <a:tc>
                  <a:txBody>
                    <a:bodyPr/>
                    <a:lstStyle/>
                    <a:p>
                      <a:pPr algn="ctr">
                        <a:lnSpc>
                          <a:spcPct val="107000"/>
                        </a:lnSpc>
                        <a:spcAft>
                          <a:spcPts val="0"/>
                        </a:spcAft>
                      </a:pPr>
                      <a:r>
                        <a:rPr lang="es-HN" sz="2800">
                          <a:effectLst/>
                        </a:rPr>
                        <a:t>País</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2800">
                          <a:effectLst/>
                        </a:rPr>
                        <a:t>Tasa de homicidios por cada cien mil habitantes</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9254793"/>
                  </a:ext>
                </a:extLst>
              </a:tr>
              <a:tr h="0">
                <a:tc>
                  <a:txBody>
                    <a:bodyPr/>
                    <a:lstStyle/>
                    <a:p>
                      <a:pPr algn="ctr">
                        <a:lnSpc>
                          <a:spcPct val="107000"/>
                        </a:lnSpc>
                        <a:spcAft>
                          <a:spcPts val="0"/>
                        </a:spcAft>
                      </a:pPr>
                      <a:r>
                        <a:rPr lang="es-HN" sz="2800">
                          <a:effectLst/>
                        </a:rPr>
                        <a:t>El Salvador</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2800">
                          <a:effectLst/>
                        </a:rPr>
                        <a:t>60</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6761546"/>
                  </a:ext>
                </a:extLst>
              </a:tr>
              <a:tr h="0">
                <a:tc>
                  <a:txBody>
                    <a:bodyPr/>
                    <a:lstStyle/>
                    <a:p>
                      <a:pPr algn="ctr">
                        <a:lnSpc>
                          <a:spcPct val="107000"/>
                        </a:lnSpc>
                        <a:spcAft>
                          <a:spcPts val="0"/>
                        </a:spcAft>
                      </a:pPr>
                      <a:r>
                        <a:rPr lang="es-HN" sz="2800">
                          <a:effectLst/>
                        </a:rPr>
                        <a:t>Costa Rica</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2800">
                          <a:effectLst/>
                        </a:rPr>
                        <a:t>12.1</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179311"/>
                  </a:ext>
                </a:extLst>
              </a:tr>
              <a:tr h="0">
                <a:tc>
                  <a:txBody>
                    <a:bodyPr/>
                    <a:lstStyle/>
                    <a:p>
                      <a:pPr algn="ctr">
                        <a:lnSpc>
                          <a:spcPct val="107000"/>
                        </a:lnSpc>
                        <a:spcAft>
                          <a:spcPts val="0"/>
                        </a:spcAft>
                      </a:pPr>
                      <a:r>
                        <a:rPr lang="es-HN" sz="2800">
                          <a:effectLst/>
                        </a:rPr>
                        <a:t>Guatemala</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2800">
                          <a:effectLst/>
                        </a:rPr>
                        <a:t>26.1</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1469665"/>
                  </a:ext>
                </a:extLst>
              </a:tr>
              <a:tr h="0">
                <a:tc>
                  <a:txBody>
                    <a:bodyPr/>
                    <a:lstStyle/>
                    <a:p>
                      <a:pPr algn="ctr">
                        <a:lnSpc>
                          <a:spcPct val="107000"/>
                        </a:lnSpc>
                        <a:spcAft>
                          <a:spcPts val="0"/>
                        </a:spcAft>
                      </a:pPr>
                      <a:r>
                        <a:rPr lang="es-HN" sz="2800">
                          <a:effectLst/>
                        </a:rPr>
                        <a:t>Honduras</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2800">
                          <a:effectLst/>
                        </a:rPr>
                        <a:t>43.6</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6749587"/>
                  </a:ext>
                </a:extLst>
              </a:tr>
              <a:tr h="0">
                <a:tc>
                  <a:txBody>
                    <a:bodyPr/>
                    <a:lstStyle/>
                    <a:p>
                      <a:pPr algn="ctr">
                        <a:lnSpc>
                          <a:spcPct val="107000"/>
                        </a:lnSpc>
                        <a:spcAft>
                          <a:spcPts val="0"/>
                        </a:spcAft>
                      </a:pPr>
                      <a:r>
                        <a:rPr lang="es-HN" sz="2800">
                          <a:effectLst/>
                        </a:rPr>
                        <a:t>Panamá</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2800">
                          <a:effectLst/>
                        </a:rPr>
                        <a:t>10.2</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7793915"/>
                  </a:ext>
                </a:extLst>
              </a:tr>
              <a:tr h="0">
                <a:tc>
                  <a:txBody>
                    <a:bodyPr/>
                    <a:lstStyle/>
                    <a:p>
                      <a:pPr algn="ctr">
                        <a:lnSpc>
                          <a:spcPct val="107000"/>
                        </a:lnSpc>
                        <a:spcAft>
                          <a:spcPts val="0"/>
                        </a:spcAft>
                      </a:pPr>
                      <a:r>
                        <a:rPr lang="es-HN" sz="2800">
                          <a:effectLst/>
                        </a:rPr>
                        <a:t>Nicaragua</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2800">
                          <a:effectLst/>
                        </a:rPr>
                        <a:t>7</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6679370"/>
                  </a:ext>
                </a:extLst>
              </a:tr>
              <a:tr h="0">
                <a:tc>
                  <a:txBody>
                    <a:bodyPr/>
                    <a:lstStyle/>
                    <a:p>
                      <a:pPr algn="ctr">
                        <a:lnSpc>
                          <a:spcPct val="107000"/>
                        </a:lnSpc>
                        <a:spcAft>
                          <a:spcPts val="0"/>
                        </a:spcAft>
                      </a:pPr>
                      <a:r>
                        <a:rPr lang="es-HN" sz="2800">
                          <a:effectLst/>
                        </a:rPr>
                        <a:t>México</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2800" dirty="0">
                          <a:effectLst/>
                        </a:rPr>
                        <a:t>22.5</a:t>
                      </a:r>
                      <a:endParaRPr lang="es-H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2636773"/>
                  </a:ext>
                </a:extLst>
              </a:tr>
            </a:tbl>
          </a:graphicData>
        </a:graphic>
      </p:graphicFrame>
      <p:sp>
        <p:nvSpPr>
          <p:cNvPr id="6" name="Rectángulo 5"/>
          <p:cNvSpPr/>
          <p:nvPr/>
        </p:nvSpPr>
        <p:spPr>
          <a:xfrm>
            <a:off x="6195461" y="1113057"/>
            <a:ext cx="5768741" cy="5180905"/>
          </a:xfrm>
          <a:prstGeom prst="rect">
            <a:avLst/>
          </a:prstGeom>
        </p:spPr>
        <p:txBody>
          <a:bodyPr wrap="square">
            <a:spAutoFit/>
          </a:bodyPr>
          <a:lstStyle/>
          <a:p>
            <a:pPr algn="just">
              <a:spcAft>
                <a:spcPts val="800"/>
              </a:spcAft>
            </a:pPr>
            <a:r>
              <a:rPr lang="es-HN" dirty="0">
                <a:latin typeface="Calibri Light" panose="020F0302020204030204" pitchFamily="34" charset="0"/>
                <a:ea typeface="Calibri" panose="020F0502020204030204" pitchFamily="34" charset="0"/>
                <a:cs typeface="Times New Roman" panose="02020603050405020304" pitchFamily="18" charset="0"/>
              </a:rPr>
              <a:t>Un dato a considerar es que, entre Honduras y el tercer lugar ocupado por Guatemala, hay una diferencia de 17.1 puntos. En tal sentido, todavía hay mucho trabajo por hacer en materia de prevención del delito.</a:t>
            </a:r>
            <a:endParaRPr lang="es-HN" sz="16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s-HN" dirty="0">
                <a:latin typeface="Calibri Light" panose="020F0302020204030204" pitchFamily="34" charset="0"/>
                <a:ea typeface="Calibri" panose="020F0502020204030204" pitchFamily="34" charset="0"/>
                <a:cs typeface="Times New Roman" panose="02020603050405020304" pitchFamily="18" charset="0"/>
              </a:rPr>
              <a:t>Curiosamente, según el </a:t>
            </a:r>
            <a:r>
              <a:rPr lang="es-HN" dirty="0" err="1">
                <a:latin typeface="Calibri Light" panose="020F0302020204030204" pitchFamily="34" charset="0"/>
                <a:ea typeface="Calibri" panose="020F0502020204030204" pitchFamily="34" charset="0"/>
                <a:cs typeface="Times New Roman" panose="02020603050405020304" pitchFamily="18" charset="0"/>
              </a:rPr>
              <a:t>Latinobarómetro</a:t>
            </a:r>
            <a:r>
              <a:rPr lang="es-HN" dirty="0">
                <a:latin typeface="Calibri Light" panose="020F0302020204030204" pitchFamily="34" charset="0"/>
                <a:ea typeface="Calibri" panose="020F0502020204030204" pitchFamily="34" charset="0"/>
                <a:cs typeface="Times New Roman" panose="02020603050405020304" pitchFamily="18" charset="0"/>
              </a:rPr>
              <a:t> del año 2018, el país donde hay mayor número de personas que dicen no tener temor de ser víctimas de delito es Honduras con el 28%, cuya tasa de homicidios es de 43.2 por cada 100 mil habitantes</a:t>
            </a:r>
            <a:r>
              <a:rPr lang="es-HN" dirty="0" smtClean="0">
                <a:latin typeface="Calibri Light" panose="020F0302020204030204" pitchFamily="34" charset="0"/>
                <a:ea typeface="Calibri" panose="020F0502020204030204" pitchFamily="34" charset="0"/>
                <a:cs typeface="Times New Roman" panose="02020603050405020304" pitchFamily="18" charset="0"/>
              </a:rPr>
              <a:t>.</a:t>
            </a:r>
          </a:p>
          <a:p>
            <a:endParaRPr lang="es-HN" dirty="0">
              <a:latin typeface="Calibri Light" panose="020F0302020204030204" pitchFamily="34" charset="0"/>
              <a:ea typeface="Calibri" panose="020F0502020204030204" pitchFamily="34" charset="0"/>
              <a:cs typeface="Times New Roman" panose="02020603050405020304" pitchFamily="18" charset="0"/>
            </a:endParaRPr>
          </a:p>
          <a:p>
            <a:r>
              <a:rPr lang="es-HN" dirty="0" smtClean="0">
                <a:latin typeface="Calibri Light" panose="020F0302020204030204" pitchFamily="34" charset="0"/>
                <a:ea typeface="Calibri" panose="020F0502020204030204" pitchFamily="34" charset="0"/>
                <a:cs typeface="Times New Roman" panose="02020603050405020304" pitchFamily="18" charset="0"/>
              </a:rPr>
              <a:t>Por </a:t>
            </a:r>
            <a:r>
              <a:rPr lang="es-HN" dirty="0">
                <a:latin typeface="Calibri Light" panose="020F0302020204030204" pitchFamily="34" charset="0"/>
                <a:ea typeface="Calibri" panose="020F0502020204030204" pitchFamily="34" charset="0"/>
                <a:cs typeface="Times New Roman" panose="02020603050405020304" pitchFamily="18" charset="0"/>
              </a:rPr>
              <a:t>otro lado, Chile, cuya tasa de homicidios es de 3.6 por cada 100 mil habitantes, es el país con menos personas que dicen no tener dicho temor, con un 7%. En tal sentido, los datos del informe en mención, muestran que la percepción del fenómeno de la violencia no tiene relación directa con la ocurrencia del mismo, sino con la posición relativa de la persona respecto de él en su entorno, el punto de partida y la velocidad de evolución de éste</a:t>
            </a:r>
            <a:endParaRPr lang="es-HN" dirty="0"/>
          </a:p>
        </p:txBody>
      </p:sp>
    </p:spTree>
    <p:extLst>
      <p:ext uri="{BB962C8B-B14F-4D97-AF65-F5344CB8AC3E}">
        <p14:creationId xmlns:p14="http://schemas.microsoft.com/office/powerpoint/2010/main" val="2447485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39444" y="69140"/>
            <a:ext cx="7665111" cy="692663"/>
          </a:xfrm>
        </p:spPr>
        <p:txBody>
          <a:bodyPr>
            <a:noAutofit/>
          </a:bodyPr>
          <a:lstStyle/>
          <a:p>
            <a:pPr lvl="0" algn="r"/>
            <a:r>
              <a:rPr kumimoji="0" lang="es-HN" altLang="es-HN" sz="2000" b="1" i="0" u="none" strike="noStrike" cap="none" normalizeH="0" baseline="0" dirty="0" smtClean="0">
                <a:ln>
                  <a:noFill/>
                </a:ln>
                <a:solidFill>
                  <a:srgbClr val="1F4E79"/>
                </a:solidFill>
                <a:latin typeface="Berlin Sans FB Demi" panose="020E0802020502020306" pitchFamily="34" charset="0"/>
                <a:ea typeface="Calibri" panose="020F0502020204030204" pitchFamily="34" charset="0"/>
                <a:cs typeface="Times New Roman" panose="02020603050405020304" pitchFamily="18" charset="0"/>
              </a:rPr>
              <a:t>número de homicidios y el número de casos judicializado ante los Juzgados de Letras a nivel nacional, entre 2010-2017</a:t>
            </a:r>
            <a:endParaRPr lang="es-HN" sz="2000" b="1" dirty="0">
              <a:solidFill>
                <a:srgbClr val="00758D"/>
              </a:solidFill>
              <a:latin typeface="Berlin Sans FB Demi" panose="020E0802020502020306" pitchFamily="34" charset="0"/>
            </a:endParaRPr>
          </a:p>
        </p:txBody>
      </p:sp>
      <p:sp>
        <p:nvSpPr>
          <p:cNvPr id="4" name="Rectángulo 3"/>
          <p:cNvSpPr/>
          <p:nvPr/>
        </p:nvSpPr>
        <p:spPr>
          <a:xfrm>
            <a:off x="0" y="6176963"/>
            <a:ext cx="12192000" cy="681037"/>
          </a:xfrm>
          <a:prstGeom prst="rect">
            <a:avLst/>
          </a:prstGeom>
          <a:gradFill>
            <a:gsLst>
              <a:gs pos="0">
                <a:srgbClr val="FFC000"/>
              </a:gs>
              <a:gs pos="26000">
                <a:srgbClr val="79994A"/>
              </a:gs>
              <a:gs pos="36000">
                <a:srgbClr val="00758D"/>
              </a:gs>
            </a:gsLst>
            <a:lin ang="5400000" scaled="1"/>
          </a:gra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7" name="Rectángulo 6"/>
          <p:cNvSpPr/>
          <p:nvPr/>
        </p:nvSpPr>
        <p:spPr>
          <a:xfrm>
            <a:off x="0" y="711569"/>
            <a:ext cx="8640000" cy="72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9" name="Rectángulo 8"/>
          <p:cNvSpPr/>
          <p:nvPr/>
        </p:nvSpPr>
        <p:spPr>
          <a:xfrm>
            <a:off x="3552000" y="796903"/>
            <a:ext cx="8640000" cy="72000"/>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pic>
        <p:nvPicPr>
          <p:cNvPr id="10" name="Imagen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1" y="5572"/>
            <a:ext cx="2754000" cy="720000"/>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4003492305"/>
              </p:ext>
            </p:extLst>
          </p:nvPr>
        </p:nvGraphicFramePr>
        <p:xfrm>
          <a:off x="1385769" y="1449160"/>
          <a:ext cx="8884386" cy="4200867"/>
        </p:xfrm>
        <a:graphic>
          <a:graphicData uri="http://schemas.openxmlformats.org/drawingml/2006/table">
            <a:tbl>
              <a:tblPr firstRow="1" firstCol="1" bandRow="1">
                <a:tableStyleId>{00A15C55-8517-42AA-B614-E9B94910E393}</a:tableStyleId>
              </a:tblPr>
              <a:tblGrid>
                <a:gridCol w="2098674">
                  <a:extLst>
                    <a:ext uri="{9D8B030D-6E8A-4147-A177-3AD203B41FA5}">
                      <a16:colId xmlns:a16="http://schemas.microsoft.com/office/drawing/2014/main" val="3673458852"/>
                    </a:ext>
                  </a:extLst>
                </a:gridCol>
                <a:gridCol w="2098674">
                  <a:extLst>
                    <a:ext uri="{9D8B030D-6E8A-4147-A177-3AD203B41FA5}">
                      <a16:colId xmlns:a16="http://schemas.microsoft.com/office/drawing/2014/main" val="701453417"/>
                    </a:ext>
                  </a:extLst>
                </a:gridCol>
                <a:gridCol w="2588364">
                  <a:extLst>
                    <a:ext uri="{9D8B030D-6E8A-4147-A177-3AD203B41FA5}">
                      <a16:colId xmlns:a16="http://schemas.microsoft.com/office/drawing/2014/main" val="4208177521"/>
                    </a:ext>
                  </a:extLst>
                </a:gridCol>
                <a:gridCol w="2098674">
                  <a:extLst>
                    <a:ext uri="{9D8B030D-6E8A-4147-A177-3AD203B41FA5}">
                      <a16:colId xmlns:a16="http://schemas.microsoft.com/office/drawing/2014/main" val="2813472146"/>
                    </a:ext>
                  </a:extLst>
                </a:gridCol>
              </a:tblGrid>
              <a:tr h="466763">
                <a:tc>
                  <a:txBody>
                    <a:bodyPr/>
                    <a:lstStyle/>
                    <a:p>
                      <a:pPr algn="ctr">
                        <a:lnSpc>
                          <a:spcPct val="107000"/>
                        </a:lnSpc>
                        <a:spcAft>
                          <a:spcPts val="0"/>
                        </a:spcAft>
                      </a:pPr>
                      <a:r>
                        <a:rPr lang="es-HN" sz="2400">
                          <a:effectLst/>
                        </a:rPr>
                        <a:t>Año</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400">
                          <a:effectLst/>
                        </a:rPr>
                        <a:t>Homicidios</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400">
                          <a:effectLst/>
                        </a:rPr>
                        <a:t>Casos Ingresados</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400">
                          <a:effectLst/>
                        </a:rPr>
                        <a:t>Judicialización</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3245107"/>
                  </a:ext>
                </a:extLst>
              </a:tr>
              <a:tr h="466763">
                <a:tc>
                  <a:txBody>
                    <a:bodyPr/>
                    <a:lstStyle/>
                    <a:p>
                      <a:pPr algn="ctr">
                        <a:lnSpc>
                          <a:spcPct val="107000"/>
                        </a:lnSpc>
                        <a:spcAft>
                          <a:spcPts val="0"/>
                        </a:spcAft>
                      </a:pPr>
                      <a:r>
                        <a:rPr lang="es-HN" sz="2400">
                          <a:effectLst/>
                        </a:rPr>
                        <a:t>2010</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400">
                          <a:effectLst/>
                        </a:rPr>
                        <a:t>6239</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400">
                          <a:effectLst/>
                        </a:rPr>
                        <a:t>889</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400">
                          <a:effectLst/>
                        </a:rPr>
                        <a:t>14%</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43863239"/>
                  </a:ext>
                </a:extLst>
              </a:tr>
              <a:tr h="466763">
                <a:tc>
                  <a:txBody>
                    <a:bodyPr/>
                    <a:lstStyle/>
                    <a:p>
                      <a:pPr algn="ctr">
                        <a:lnSpc>
                          <a:spcPct val="107000"/>
                        </a:lnSpc>
                        <a:spcAft>
                          <a:spcPts val="0"/>
                        </a:spcAft>
                      </a:pPr>
                      <a:r>
                        <a:rPr lang="es-HN" sz="2400">
                          <a:effectLst/>
                        </a:rPr>
                        <a:t>2011</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400">
                          <a:effectLst/>
                        </a:rPr>
                        <a:t>7104</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400">
                          <a:effectLst/>
                        </a:rPr>
                        <a:t>970</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400">
                          <a:effectLst/>
                        </a:rPr>
                        <a:t>14%</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13657542"/>
                  </a:ext>
                </a:extLst>
              </a:tr>
              <a:tr h="466763">
                <a:tc>
                  <a:txBody>
                    <a:bodyPr/>
                    <a:lstStyle/>
                    <a:p>
                      <a:pPr algn="ctr">
                        <a:lnSpc>
                          <a:spcPct val="107000"/>
                        </a:lnSpc>
                        <a:spcAft>
                          <a:spcPts val="0"/>
                        </a:spcAft>
                      </a:pPr>
                      <a:r>
                        <a:rPr lang="es-HN" sz="2400">
                          <a:effectLst/>
                        </a:rPr>
                        <a:t>2012</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400">
                          <a:effectLst/>
                        </a:rPr>
                        <a:t>7172</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400">
                          <a:effectLst/>
                        </a:rPr>
                        <a:t>935</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400">
                          <a:effectLst/>
                        </a:rPr>
                        <a:t>13%</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91122099"/>
                  </a:ext>
                </a:extLst>
              </a:tr>
              <a:tr h="466763">
                <a:tc>
                  <a:txBody>
                    <a:bodyPr/>
                    <a:lstStyle/>
                    <a:p>
                      <a:pPr algn="ctr">
                        <a:lnSpc>
                          <a:spcPct val="107000"/>
                        </a:lnSpc>
                        <a:spcAft>
                          <a:spcPts val="0"/>
                        </a:spcAft>
                      </a:pPr>
                      <a:r>
                        <a:rPr lang="es-HN" sz="2400">
                          <a:effectLst/>
                        </a:rPr>
                        <a:t>2013</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400">
                          <a:effectLst/>
                        </a:rPr>
                        <a:t>6757</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400">
                          <a:effectLst/>
                        </a:rPr>
                        <a:t>860</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400">
                          <a:effectLst/>
                        </a:rPr>
                        <a:t>13%</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94157380"/>
                  </a:ext>
                </a:extLst>
              </a:tr>
              <a:tr h="466763">
                <a:tc>
                  <a:txBody>
                    <a:bodyPr/>
                    <a:lstStyle/>
                    <a:p>
                      <a:pPr algn="ctr">
                        <a:lnSpc>
                          <a:spcPct val="107000"/>
                        </a:lnSpc>
                        <a:spcAft>
                          <a:spcPts val="0"/>
                        </a:spcAft>
                      </a:pPr>
                      <a:r>
                        <a:rPr lang="es-HN" sz="2400">
                          <a:effectLst/>
                        </a:rPr>
                        <a:t>2014</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400">
                          <a:effectLst/>
                        </a:rPr>
                        <a:t>5936</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400">
                          <a:effectLst/>
                        </a:rPr>
                        <a:t>872</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400">
                          <a:effectLst/>
                        </a:rPr>
                        <a:t>15%</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21584628"/>
                  </a:ext>
                </a:extLst>
              </a:tr>
              <a:tr h="466763">
                <a:tc>
                  <a:txBody>
                    <a:bodyPr/>
                    <a:lstStyle/>
                    <a:p>
                      <a:pPr algn="ctr">
                        <a:lnSpc>
                          <a:spcPct val="107000"/>
                        </a:lnSpc>
                        <a:spcAft>
                          <a:spcPts val="0"/>
                        </a:spcAft>
                      </a:pPr>
                      <a:r>
                        <a:rPr lang="es-HN" sz="2400">
                          <a:effectLst/>
                        </a:rPr>
                        <a:t>2015</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400">
                          <a:effectLst/>
                        </a:rPr>
                        <a:t>5148</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400">
                          <a:effectLst/>
                        </a:rPr>
                        <a:t>960</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400">
                          <a:effectLst/>
                        </a:rPr>
                        <a:t>19%</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16739411"/>
                  </a:ext>
                </a:extLst>
              </a:tr>
              <a:tr h="466763">
                <a:tc>
                  <a:txBody>
                    <a:bodyPr/>
                    <a:lstStyle/>
                    <a:p>
                      <a:pPr algn="ctr">
                        <a:lnSpc>
                          <a:spcPct val="107000"/>
                        </a:lnSpc>
                        <a:spcAft>
                          <a:spcPts val="0"/>
                        </a:spcAft>
                      </a:pPr>
                      <a:r>
                        <a:rPr lang="es-HN" sz="2400">
                          <a:effectLst/>
                        </a:rPr>
                        <a:t>2016</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400">
                          <a:effectLst/>
                        </a:rPr>
                        <a:t>5150</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400">
                          <a:effectLst/>
                        </a:rPr>
                        <a:t>1006</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400">
                          <a:effectLst/>
                        </a:rPr>
                        <a:t>20%</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95325026"/>
                  </a:ext>
                </a:extLst>
              </a:tr>
              <a:tr h="466763">
                <a:tc>
                  <a:txBody>
                    <a:bodyPr/>
                    <a:lstStyle/>
                    <a:p>
                      <a:pPr algn="ctr">
                        <a:lnSpc>
                          <a:spcPct val="107000"/>
                        </a:lnSpc>
                        <a:spcAft>
                          <a:spcPts val="0"/>
                        </a:spcAft>
                      </a:pPr>
                      <a:r>
                        <a:rPr lang="es-HN" sz="2400">
                          <a:effectLst/>
                        </a:rPr>
                        <a:t>2017</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400">
                          <a:effectLst/>
                        </a:rPr>
                        <a:t>3866</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400">
                          <a:effectLst/>
                        </a:rPr>
                        <a:t>914</a:t>
                      </a:r>
                      <a:endParaRPr lang="es-HN"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400" dirty="0">
                          <a:effectLst/>
                        </a:rPr>
                        <a:t>24%</a:t>
                      </a:r>
                      <a:endParaRPr lang="es-H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10743654"/>
                  </a:ext>
                </a:extLst>
              </a:tr>
            </a:tbl>
          </a:graphicData>
        </a:graphic>
      </p:graphicFrame>
    </p:spTree>
    <p:extLst>
      <p:ext uri="{BB962C8B-B14F-4D97-AF65-F5344CB8AC3E}">
        <p14:creationId xmlns:p14="http://schemas.microsoft.com/office/powerpoint/2010/main" val="19999875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6176963"/>
            <a:ext cx="12192000" cy="681037"/>
          </a:xfrm>
          <a:prstGeom prst="rect">
            <a:avLst/>
          </a:prstGeom>
          <a:gradFill>
            <a:gsLst>
              <a:gs pos="0">
                <a:srgbClr val="FFC000"/>
              </a:gs>
              <a:gs pos="26000">
                <a:srgbClr val="79994A"/>
              </a:gs>
              <a:gs pos="36000">
                <a:srgbClr val="00758D"/>
              </a:gs>
            </a:gsLst>
            <a:lin ang="5400000" scaled="1"/>
          </a:gra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7" name="Rectángulo 6"/>
          <p:cNvSpPr/>
          <p:nvPr/>
        </p:nvSpPr>
        <p:spPr>
          <a:xfrm>
            <a:off x="0" y="711569"/>
            <a:ext cx="8640000" cy="72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9" name="Rectángulo 8"/>
          <p:cNvSpPr/>
          <p:nvPr/>
        </p:nvSpPr>
        <p:spPr>
          <a:xfrm>
            <a:off x="3552000" y="796903"/>
            <a:ext cx="8640000" cy="72000"/>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pic>
        <p:nvPicPr>
          <p:cNvPr id="10" name="Imagen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1" y="5572"/>
            <a:ext cx="2754000" cy="720000"/>
          </a:xfrm>
          <a:prstGeom prst="rect">
            <a:avLst/>
          </a:prstGeom>
        </p:spPr>
      </p:pic>
      <p:sp>
        <p:nvSpPr>
          <p:cNvPr id="3" name="Rectángulo 2"/>
          <p:cNvSpPr/>
          <p:nvPr/>
        </p:nvSpPr>
        <p:spPr>
          <a:xfrm>
            <a:off x="211756" y="980320"/>
            <a:ext cx="11550316" cy="4835170"/>
          </a:xfrm>
          <a:prstGeom prst="rect">
            <a:avLst/>
          </a:prstGeom>
        </p:spPr>
        <p:txBody>
          <a:bodyPr wrap="square">
            <a:spAutoFit/>
          </a:bodyPr>
          <a:lstStyle/>
          <a:p>
            <a:pPr algn="just">
              <a:lnSpc>
                <a:spcPct val="115000"/>
              </a:lnSpc>
              <a:spcAft>
                <a:spcPts val="0"/>
              </a:spcAft>
            </a:pPr>
            <a:r>
              <a:rPr lang="es-HN"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De la Tabla 4 se desprenden dos conclusiones fundamentales:</a:t>
            </a:r>
            <a:endParaRPr lang="es-HN"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HN"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 </a:t>
            </a:r>
            <a:endParaRPr lang="es-HN"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es-HN"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Se </a:t>
            </a:r>
            <a:r>
              <a:rPr lang="es-HN"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valora positivamente el aumento gradual en los índices de judicialización a partir del año 2014, alcanzando el porcentaje más alto en 2017 con un 24%. Por lo cual, se reconoce la labor realizada por las autoridades competentes. </a:t>
            </a:r>
            <a:endParaRPr lang="es-HN" dirty="0" smtClean="0">
              <a:solidFill>
                <a:srgbClr val="FF0000"/>
              </a:solidFill>
              <a:latin typeface="Calibri Light" panose="020F03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endParaRPr lang="es-HN" dirty="0">
              <a:solidFill>
                <a:srgbClr val="FF0000"/>
              </a:solidFill>
              <a:latin typeface="Calibri Light" panose="020F03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es-HN"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El </a:t>
            </a:r>
            <a:r>
              <a:rPr lang="es-HN"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aumento en los índices de judicialización obedece a que, al hacer un cálculo relacionando el número de casos ingresados con el número de homicidios, por cada año, los porcentajes incrementan debido a la reducción en el número de homicidios registrados, ya que – a pesar de que se mantiene una base de por lo menos 900 casos desde 2015 – no ha habido incrementos sustanciales en el número de casos ingresados al sistema. </a:t>
            </a:r>
            <a:endParaRPr lang="es-H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endParaRPr lang="es-HN" sz="16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pPr>
            <a:r>
              <a:rPr lang="es-HN"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Si </a:t>
            </a:r>
            <a:r>
              <a:rPr lang="es-HN"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se observa detenidamente, en 2010, hubo 889 casos ingresados y, en 2017 hubo 914, es decir que al comparar ambos años, hubo un crecimiento de 2.7%. Por lo tanto, el factor clave en la mejora de los índices de judicialización es que para el 2017, hay una diferencia de 2,373 casos de homicidio, lo que representa un 38% menos casos que resolver.  Esto último deja de manifiesto la necesidad de fortalecer la capacidad de persecución penal, ya que si la tasa de homicidios se hubiera mantenido como en 2011 o 2012, la demanda en materia de investigación hubiera sido mayor.  </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83020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51554" y="104240"/>
            <a:ext cx="8839393" cy="692663"/>
          </a:xfrm>
        </p:spPr>
        <p:txBody>
          <a:bodyPr>
            <a:normAutofit/>
          </a:bodyPr>
          <a:lstStyle/>
          <a:p>
            <a:pPr lvl="0" algn="r"/>
            <a:r>
              <a:rPr lang="es-HN" sz="2800" b="1" dirty="0" smtClean="0">
                <a:solidFill>
                  <a:srgbClr val="00758D"/>
                </a:solidFill>
                <a:latin typeface="Berlin Sans FB Demi" panose="020E0802020502020306" pitchFamily="34" charset="0"/>
              </a:rPr>
              <a:t>Homicidios y Judicialización por Departamento</a:t>
            </a:r>
            <a:endParaRPr lang="es-HN" sz="2800" b="1" dirty="0">
              <a:solidFill>
                <a:srgbClr val="00758D"/>
              </a:solidFill>
              <a:latin typeface="Berlin Sans FB Demi" panose="020E0802020502020306" pitchFamily="34" charset="0"/>
            </a:endParaRPr>
          </a:p>
        </p:txBody>
      </p:sp>
      <p:sp>
        <p:nvSpPr>
          <p:cNvPr id="4" name="Rectángulo 3"/>
          <p:cNvSpPr/>
          <p:nvPr/>
        </p:nvSpPr>
        <p:spPr>
          <a:xfrm>
            <a:off x="0" y="6176963"/>
            <a:ext cx="12192000" cy="681037"/>
          </a:xfrm>
          <a:prstGeom prst="rect">
            <a:avLst/>
          </a:prstGeom>
          <a:gradFill>
            <a:gsLst>
              <a:gs pos="0">
                <a:srgbClr val="FFC000"/>
              </a:gs>
              <a:gs pos="26000">
                <a:srgbClr val="79994A"/>
              </a:gs>
              <a:gs pos="36000">
                <a:srgbClr val="00758D"/>
              </a:gs>
            </a:gsLst>
            <a:lin ang="5400000" scaled="1"/>
          </a:gra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7" name="Rectángulo 6"/>
          <p:cNvSpPr/>
          <p:nvPr/>
        </p:nvSpPr>
        <p:spPr>
          <a:xfrm>
            <a:off x="0" y="711569"/>
            <a:ext cx="8640000" cy="72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9" name="Rectángulo 8"/>
          <p:cNvSpPr/>
          <p:nvPr/>
        </p:nvSpPr>
        <p:spPr>
          <a:xfrm>
            <a:off x="3552000" y="796903"/>
            <a:ext cx="8640000" cy="72000"/>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pic>
        <p:nvPicPr>
          <p:cNvPr id="10" name="Imagen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1" y="5572"/>
            <a:ext cx="2754000" cy="720000"/>
          </a:xfrm>
          <a:prstGeom prst="rect">
            <a:avLst/>
          </a:prstGeom>
        </p:spPr>
      </p:pic>
      <p:sp>
        <p:nvSpPr>
          <p:cNvPr id="5" name="Rectangle 1"/>
          <p:cNvSpPr>
            <a:spLocks noChangeArrowheads="1"/>
          </p:cNvSpPr>
          <p:nvPr/>
        </p:nvSpPr>
        <p:spPr bwMode="auto">
          <a:xfrm>
            <a:off x="8364130" y="5415911"/>
            <a:ext cx="373023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HN" altLang="es-HN" sz="1400" b="1" i="0" u="none" strike="noStrike" cap="none" normalizeH="0" baseline="0" dirty="0" smtClean="0">
                <a:ln>
                  <a:noFill/>
                </a:ln>
                <a:solidFill>
                  <a:srgbClr val="1F4E79"/>
                </a:solidFill>
                <a:effectLst/>
                <a:latin typeface="Calibri Light" panose="020F0302020204030204" pitchFamily="34" charset="0"/>
                <a:ea typeface="Calibri" panose="020F0502020204030204" pitchFamily="34" charset="0"/>
                <a:cs typeface="Times New Roman" panose="02020603050405020304" pitchFamily="18" charset="0"/>
              </a:rPr>
              <a:t>Se tom</a:t>
            </a:r>
            <a:r>
              <a:rPr kumimoji="0" lang="es-HN" altLang="es-HN" sz="1400" b="1" i="0" u="none" strike="noStrike" cap="none" normalizeH="0" baseline="0" dirty="0" smtClean="0">
                <a:ln>
                  <a:noFill/>
                </a:ln>
                <a:solidFill>
                  <a:srgbClr val="1F4E79"/>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HN" altLang="es-HN" sz="1400" b="1" i="0" u="none" strike="noStrike" cap="none" normalizeH="0" baseline="0" dirty="0" smtClean="0">
                <a:ln>
                  <a:noFill/>
                </a:ln>
                <a:solidFill>
                  <a:srgbClr val="1F4E79"/>
                </a:solidFill>
                <a:effectLst/>
                <a:latin typeface="Calibri Light" panose="020F0302020204030204" pitchFamily="34" charset="0"/>
                <a:ea typeface="Calibri" panose="020F0502020204030204" pitchFamily="34" charset="0"/>
                <a:cs typeface="Times New Roman" panose="02020603050405020304" pitchFamily="18" charset="0"/>
              </a:rPr>
              <a:t> el a</a:t>
            </a:r>
            <a:r>
              <a:rPr kumimoji="0" lang="es-HN" altLang="es-HN" sz="1400" b="1" i="0" u="none" strike="noStrike" cap="none" normalizeH="0" baseline="0" dirty="0" smtClean="0">
                <a:ln>
                  <a:noFill/>
                </a:ln>
                <a:solidFill>
                  <a:srgbClr val="1F4E79"/>
                </a:solidFill>
                <a:effectLst/>
                <a:latin typeface="Calibri" panose="020F0502020204030204" pitchFamily="34" charset="0"/>
                <a:ea typeface="Calibri" panose="020F0502020204030204" pitchFamily="34" charset="0"/>
                <a:cs typeface="Times New Roman" panose="02020603050405020304" pitchFamily="18" charset="0"/>
              </a:rPr>
              <a:t>ñ</a:t>
            </a:r>
            <a:r>
              <a:rPr kumimoji="0" lang="es-HN" altLang="es-HN" sz="1400" b="1" i="0" u="none" strike="noStrike" cap="none" normalizeH="0" baseline="0" dirty="0" smtClean="0">
                <a:ln>
                  <a:noFill/>
                </a:ln>
                <a:solidFill>
                  <a:srgbClr val="1F4E79"/>
                </a:solidFill>
                <a:effectLst/>
                <a:latin typeface="Calibri Light" panose="020F0302020204030204" pitchFamily="34" charset="0"/>
                <a:ea typeface="Calibri" panose="020F0502020204030204" pitchFamily="34" charset="0"/>
                <a:cs typeface="Times New Roman" panose="02020603050405020304" pitchFamily="18" charset="0"/>
              </a:rPr>
              <a:t>o 2012 como referencia considerando que fue el a</a:t>
            </a:r>
            <a:r>
              <a:rPr kumimoji="0" lang="es-HN" altLang="es-HN" sz="1400" b="1" i="0" u="none" strike="noStrike" cap="none" normalizeH="0" baseline="0" dirty="0" smtClean="0">
                <a:ln>
                  <a:noFill/>
                </a:ln>
                <a:solidFill>
                  <a:srgbClr val="1F4E79"/>
                </a:solidFill>
                <a:effectLst/>
                <a:latin typeface="Calibri" panose="020F0502020204030204" pitchFamily="34" charset="0"/>
                <a:ea typeface="Calibri" panose="020F0502020204030204" pitchFamily="34" charset="0"/>
                <a:cs typeface="Times New Roman" panose="02020603050405020304" pitchFamily="18" charset="0"/>
              </a:rPr>
              <a:t>ñ</a:t>
            </a:r>
            <a:r>
              <a:rPr kumimoji="0" lang="es-HN" altLang="es-HN" sz="1400" b="1" i="0" u="none" strike="noStrike" cap="none" normalizeH="0" baseline="0" dirty="0" smtClean="0">
                <a:ln>
                  <a:noFill/>
                </a:ln>
                <a:solidFill>
                  <a:srgbClr val="1F4E79"/>
                </a:solidFill>
                <a:effectLst/>
                <a:latin typeface="Calibri Light" panose="020F0302020204030204" pitchFamily="34" charset="0"/>
                <a:ea typeface="Calibri" panose="020F0502020204030204" pitchFamily="34" charset="0"/>
                <a:cs typeface="Times New Roman" panose="02020603050405020304" pitchFamily="18" charset="0"/>
              </a:rPr>
              <a:t>o con el mayor n</a:t>
            </a:r>
            <a:r>
              <a:rPr kumimoji="0" lang="es-HN" altLang="es-HN" sz="1400" b="1" i="0" u="none" strike="noStrike" cap="none" normalizeH="0" baseline="0" dirty="0" smtClean="0">
                <a:ln>
                  <a:noFill/>
                </a:ln>
                <a:solidFill>
                  <a:srgbClr val="1F4E79"/>
                </a:solidFill>
                <a:effectLst/>
                <a:latin typeface="Calibri" panose="020F0502020204030204" pitchFamily="34" charset="0"/>
                <a:ea typeface="Calibri" panose="020F0502020204030204" pitchFamily="34" charset="0"/>
                <a:cs typeface="Times New Roman" panose="02020603050405020304" pitchFamily="18" charset="0"/>
              </a:rPr>
              <a:t>ú</a:t>
            </a:r>
            <a:r>
              <a:rPr kumimoji="0" lang="es-HN" altLang="es-HN" sz="1400" b="1" i="0" u="none" strike="noStrike" cap="none" normalizeH="0" baseline="0" dirty="0" smtClean="0">
                <a:ln>
                  <a:noFill/>
                </a:ln>
                <a:solidFill>
                  <a:srgbClr val="1F4E79"/>
                </a:solidFill>
                <a:effectLst/>
                <a:latin typeface="Calibri Light" panose="020F0302020204030204" pitchFamily="34" charset="0"/>
                <a:ea typeface="Calibri" panose="020F0502020204030204" pitchFamily="34" charset="0"/>
                <a:cs typeface="Times New Roman" panose="02020603050405020304" pitchFamily="18" charset="0"/>
              </a:rPr>
              <a:t>mero de homicidios registrados entre 2010 y 2017</a:t>
            </a:r>
            <a:endParaRPr kumimoji="0" lang="es-HN" altLang="es-HN" sz="32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2661277320"/>
              </p:ext>
            </p:extLst>
          </p:nvPr>
        </p:nvGraphicFramePr>
        <p:xfrm>
          <a:off x="149088" y="977461"/>
          <a:ext cx="8065954" cy="5556836"/>
        </p:xfrm>
        <a:graphic>
          <a:graphicData uri="http://schemas.openxmlformats.org/drawingml/2006/table">
            <a:tbl>
              <a:tblPr firstRow="1" firstCol="1" bandRow="1">
                <a:tableStyleId>{21E4AEA4-8DFA-4A89-87EB-49C32662AFE0}</a:tableStyleId>
              </a:tblPr>
              <a:tblGrid>
                <a:gridCol w="1580321">
                  <a:extLst>
                    <a:ext uri="{9D8B030D-6E8A-4147-A177-3AD203B41FA5}">
                      <a16:colId xmlns:a16="http://schemas.microsoft.com/office/drawing/2014/main" val="3779464514"/>
                    </a:ext>
                  </a:extLst>
                </a:gridCol>
                <a:gridCol w="904461">
                  <a:extLst>
                    <a:ext uri="{9D8B030D-6E8A-4147-A177-3AD203B41FA5}">
                      <a16:colId xmlns:a16="http://schemas.microsoft.com/office/drawing/2014/main" val="4106227481"/>
                    </a:ext>
                  </a:extLst>
                </a:gridCol>
                <a:gridCol w="1065639">
                  <a:extLst>
                    <a:ext uri="{9D8B030D-6E8A-4147-A177-3AD203B41FA5}">
                      <a16:colId xmlns:a16="http://schemas.microsoft.com/office/drawing/2014/main" val="3986350220"/>
                    </a:ext>
                  </a:extLst>
                </a:gridCol>
                <a:gridCol w="1189318">
                  <a:extLst>
                    <a:ext uri="{9D8B030D-6E8A-4147-A177-3AD203B41FA5}">
                      <a16:colId xmlns:a16="http://schemas.microsoft.com/office/drawing/2014/main" val="2297121648"/>
                    </a:ext>
                  </a:extLst>
                </a:gridCol>
                <a:gridCol w="1070294">
                  <a:extLst>
                    <a:ext uri="{9D8B030D-6E8A-4147-A177-3AD203B41FA5}">
                      <a16:colId xmlns:a16="http://schemas.microsoft.com/office/drawing/2014/main" val="3228416635"/>
                    </a:ext>
                  </a:extLst>
                </a:gridCol>
                <a:gridCol w="1065680">
                  <a:extLst>
                    <a:ext uri="{9D8B030D-6E8A-4147-A177-3AD203B41FA5}">
                      <a16:colId xmlns:a16="http://schemas.microsoft.com/office/drawing/2014/main" val="1180384672"/>
                    </a:ext>
                  </a:extLst>
                </a:gridCol>
                <a:gridCol w="1190241">
                  <a:extLst>
                    <a:ext uri="{9D8B030D-6E8A-4147-A177-3AD203B41FA5}">
                      <a16:colId xmlns:a16="http://schemas.microsoft.com/office/drawing/2014/main" val="3938614954"/>
                    </a:ext>
                  </a:extLst>
                </a:gridCol>
              </a:tblGrid>
              <a:tr h="233308">
                <a:tc gridSpan="7">
                  <a:txBody>
                    <a:bodyPr/>
                    <a:lstStyle/>
                    <a:p>
                      <a:pPr algn="ctr">
                        <a:lnSpc>
                          <a:spcPct val="107000"/>
                        </a:lnSpc>
                        <a:spcAft>
                          <a:spcPts val="0"/>
                        </a:spcAft>
                      </a:pPr>
                      <a:r>
                        <a:rPr lang="es-HN" sz="1400">
                          <a:effectLst/>
                        </a:rPr>
                        <a:t>Número de Homicidios e Índice de Judicialización por Departamento</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hMerge="1">
                  <a:txBody>
                    <a:bodyPr/>
                    <a:lstStyle/>
                    <a:p>
                      <a:endParaRPr lang="es-HN"/>
                    </a:p>
                  </a:txBody>
                  <a:tcPr/>
                </a:tc>
                <a:tc hMerge="1">
                  <a:txBody>
                    <a:bodyPr/>
                    <a:lstStyle/>
                    <a:p>
                      <a:endParaRPr lang="es-HN"/>
                    </a:p>
                  </a:txBody>
                  <a:tcPr/>
                </a:tc>
                <a:tc hMerge="1">
                  <a:txBody>
                    <a:bodyPr/>
                    <a:lstStyle/>
                    <a:p>
                      <a:endParaRPr lang="es-HN"/>
                    </a:p>
                  </a:txBody>
                  <a:tcPr/>
                </a:tc>
                <a:tc hMerge="1">
                  <a:txBody>
                    <a:bodyPr/>
                    <a:lstStyle/>
                    <a:p>
                      <a:endParaRPr lang="es-HN"/>
                    </a:p>
                  </a:txBody>
                  <a:tcPr/>
                </a:tc>
                <a:tc hMerge="1">
                  <a:txBody>
                    <a:bodyPr/>
                    <a:lstStyle/>
                    <a:p>
                      <a:endParaRPr lang="es-HN"/>
                    </a:p>
                  </a:txBody>
                  <a:tcPr/>
                </a:tc>
                <a:tc hMerge="1">
                  <a:txBody>
                    <a:bodyPr/>
                    <a:lstStyle/>
                    <a:p>
                      <a:endParaRPr lang="es-HN"/>
                    </a:p>
                  </a:txBody>
                  <a:tcPr/>
                </a:tc>
                <a:extLst>
                  <a:ext uri="{0D108BD9-81ED-4DB2-BD59-A6C34878D82A}">
                    <a16:rowId xmlns:a16="http://schemas.microsoft.com/office/drawing/2014/main" val="960575526"/>
                  </a:ext>
                </a:extLst>
              </a:tr>
              <a:tr h="233308">
                <a:tc rowSpan="2">
                  <a:txBody>
                    <a:bodyPr/>
                    <a:lstStyle/>
                    <a:p>
                      <a:pPr algn="ctr">
                        <a:lnSpc>
                          <a:spcPct val="107000"/>
                        </a:lnSpc>
                        <a:spcAft>
                          <a:spcPts val="0"/>
                        </a:spcAft>
                      </a:pPr>
                      <a:r>
                        <a:rPr lang="es-HN" sz="1200" dirty="0" smtClean="0">
                          <a:effectLst/>
                        </a:rPr>
                        <a:t>Departamento</a:t>
                      </a:r>
                      <a:endParaRPr lang="es-H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gridSpan="3">
                  <a:txBody>
                    <a:bodyPr/>
                    <a:lstStyle/>
                    <a:p>
                      <a:pPr algn="ctr">
                        <a:lnSpc>
                          <a:spcPct val="107000"/>
                        </a:lnSpc>
                        <a:spcAft>
                          <a:spcPts val="0"/>
                        </a:spcAft>
                      </a:pPr>
                      <a:r>
                        <a:rPr lang="es-HN" sz="1400">
                          <a:effectLst/>
                        </a:rPr>
                        <a:t>2012</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hMerge="1">
                  <a:txBody>
                    <a:bodyPr/>
                    <a:lstStyle/>
                    <a:p>
                      <a:endParaRPr lang="es-HN"/>
                    </a:p>
                  </a:txBody>
                  <a:tcPr/>
                </a:tc>
                <a:tc hMerge="1">
                  <a:txBody>
                    <a:bodyPr/>
                    <a:lstStyle/>
                    <a:p>
                      <a:endParaRPr lang="es-HN"/>
                    </a:p>
                  </a:txBody>
                  <a:tcPr/>
                </a:tc>
                <a:tc gridSpan="3">
                  <a:txBody>
                    <a:bodyPr/>
                    <a:lstStyle/>
                    <a:p>
                      <a:pPr algn="ctr">
                        <a:lnSpc>
                          <a:spcPct val="107000"/>
                        </a:lnSpc>
                        <a:spcAft>
                          <a:spcPts val="0"/>
                        </a:spcAft>
                      </a:pPr>
                      <a:r>
                        <a:rPr lang="es-HN" sz="1400">
                          <a:effectLst/>
                        </a:rPr>
                        <a:t>2017</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hMerge="1">
                  <a:txBody>
                    <a:bodyPr/>
                    <a:lstStyle/>
                    <a:p>
                      <a:endParaRPr lang="es-HN"/>
                    </a:p>
                  </a:txBody>
                  <a:tcPr/>
                </a:tc>
                <a:tc hMerge="1">
                  <a:txBody>
                    <a:bodyPr/>
                    <a:lstStyle/>
                    <a:p>
                      <a:endParaRPr lang="es-HN"/>
                    </a:p>
                  </a:txBody>
                  <a:tcPr/>
                </a:tc>
                <a:extLst>
                  <a:ext uri="{0D108BD9-81ED-4DB2-BD59-A6C34878D82A}">
                    <a16:rowId xmlns:a16="http://schemas.microsoft.com/office/drawing/2014/main" val="3970353045"/>
                  </a:ext>
                </a:extLst>
              </a:tr>
              <a:tr h="409307">
                <a:tc vMerge="1">
                  <a:txBody>
                    <a:bodyPr/>
                    <a:lstStyle/>
                    <a:p>
                      <a:pPr algn="ctr">
                        <a:lnSpc>
                          <a:spcPct val="107000"/>
                        </a:lnSpc>
                        <a:spcAft>
                          <a:spcPts val="0"/>
                        </a:spcAft>
                      </a:pPr>
                      <a:endParaRPr lang="es-H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200">
                          <a:effectLst/>
                        </a:rPr>
                        <a:t>Homicidios</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200">
                          <a:effectLst/>
                        </a:rPr>
                        <a:t>Casos Ingresados</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200">
                          <a:effectLst/>
                        </a:rPr>
                        <a:t>Judicialización</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200">
                          <a:effectLst/>
                        </a:rPr>
                        <a:t>Homicidios</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200">
                          <a:effectLst/>
                        </a:rPr>
                        <a:t>Casos Ingresados</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nSpc>
                          <a:spcPct val="107000"/>
                        </a:lnSpc>
                        <a:spcAft>
                          <a:spcPts val="0"/>
                        </a:spcAft>
                      </a:pPr>
                      <a:r>
                        <a:rPr lang="es-HN" sz="1200">
                          <a:effectLst/>
                        </a:rPr>
                        <a:t>Judicialización</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extLst>
                  <a:ext uri="{0D108BD9-81ED-4DB2-BD59-A6C34878D82A}">
                    <a16:rowId xmlns:a16="http://schemas.microsoft.com/office/drawing/2014/main" val="3701631852"/>
                  </a:ext>
                </a:extLst>
              </a:tr>
              <a:tr h="233308">
                <a:tc>
                  <a:txBody>
                    <a:bodyPr/>
                    <a:lstStyle/>
                    <a:p>
                      <a:pPr algn="ctr">
                        <a:lnSpc>
                          <a:spcPct val="107000"/>
                        </a:lnSpc>
                        <a:spcAft>
                          <a:spcPts val="0"/>
                        </a:spcAft>
                      </a:pPr>
                      <a:r>
                        <a:rPr lang="es-HN" sz="1400">
                          <a:effectLst/>
                        </a:rPr>
                        <a:t>Valle</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41</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17</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41%</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42</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26</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62%</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extLst>
                  <a:ext uri="{0D108BD9-81ED-4DB2-BD59-A6C34878D82A}">
                    <a16:rowId xmlns:a16="http://schemas.microsoft.com/office/drawing/2014/main" val="3512724004"/>
                  </a:ext>
                </a:extLst>
              </a:tr>
              <a:tr h="233308">
                <a:tc>
                  <a:txBody>
                    <a:bodyPr/>
                    <a:lstStyle/>
                    <a:p>
                      <a:pPr algn="ctr">
                        <a:lnSpc>
                          <a:spcPct val="107000"/>
                        </a:lnSpc>
                        <a:spcAft>
                          <a:spcPts val="0"/>
                        </a:spcAft>
                      </a:pPr>
                      <a:r>
                        <a:rPr lang="es-HN" sz="1400">
                          <a:effectLst/>
                        </a:rPr>
                        <a:t>Choluteca</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141</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37</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26%</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100</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52</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52%</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extLst>
                  <a:ext uri="{0D108BD9-81ED-4DB2-BD59-A6C34878D82A}">
                    <a16:rowId xmlns:a16="http://schemas.microsoft.com/office/drawing/2014/main" val="881794336"/>
                  </a:ext>
                </a:extLst>
              </a:tr>
              <a:tr h="233308">
                <a:tc>
                  <a:txBody>
                    <a:bodyPr/>
                    <a:lstStyle/>
                    <a:p>
                      <a:pPr algn="ctr">
                        <a:lnSpc>
                          <a:spcPct val="107000"/>
                        </a:lnSpc>
                        <a:spcAft>
                          <a:spcPts val="0"/>
                        </a:spcAft>
                      </a:pPr>
                      <a:r>
                        <a:rPr lang="es-HN" sz="1400">
                          <a:effectLst/>
                        </a:rPr>
                        <a:t>La Paz</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79</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25</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32%</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41</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21</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51%</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extLst>
                  <a:ext uri="{0D108BD9-81ED-4DB2-BD59-A6C34878D82A}">
                    <a16:rowId xmlns:a16="http://schemas.microsoft.com/office/drawing/2014/main" val="2243466327"/>
                  </a:ext>
                </a:extLst>
              </a:tr>
              <a:tr h="233308">
                <a:tc>
                  <a:txBody>
                    <a:bodyPr/>
                    <a:lstStyle/>
                    <a:p>
                      <a:pPr algn="ctr">
                        <a:lnSpc>
                          <a:spcPct val="107000"/>
                        </a:lnSpc>
                        <a:spcAft>
                          <a:spcPts val="0"/>
                        </a:spcAft>
                      </a:pPr>
                      <a:r>
                        <a:rPr lang="es-HN" sz="1400">
                          <a:effectLst/>
                        </a:rPr>
                        <a:t>Intibucá</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79</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43</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dirty="0">
                          <a:effectLst/>
                        </a:rPr>
                        <a:t>54%</a:t>
                      </a:r>
                      <a:endParaRPr lang="es-H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75</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33</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44%</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extLst>
                  <a:ext uri="{0D108BD9-81ED-4DB2-BD59-A6C34878D82A}">
                    <a16:rowId xmlns:a16="http://schemas.microsoft.com/office/drawing/2014/main" val="1960942022"/>
                  </a:ext>
                </a:extLst>
              </a:tr>
              <a:tr h="233308">
                <a:tc>
                  <a:txBody>
                    <a:bodyPr/>
                    <a:lstStyle/>
                    <a:p>
                      <a:pPr algn="ctr">
                        <a:lnSpc>
                          <a:spcPct val="107000"/>
                        </a:lnSpc>
                        <a:spcAft>
                          <a:spcPts val="0"/>
                        </a:spcAft>
                      </a:pPr>
                      <a:r>
                        <a:rPr lang="es-HN" sz="1400">
                          <a:effectLst/>
                        </a:rPr>
                        <a:t>Copán</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395</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55</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14%</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184</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78</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42%</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extLst>
                  <a:ext uri="{0D108BD9-81ED-4DB2-BD59-A6C34878D82A}">
                    <a16:rowId xmlns:a16="http://schemas.microsoft.com/office/drawing/2014/main" val="1134825082"/>
                  </a:ext>
                </a:extLst>
              </a:tr>
              <a:tr h="233308">
                <a:tc>
                  <a:txBody>
                    <a:bodyPr/>
                    <a:lstStyle/>
                    <a:p>
                      <a:pPr algn="ctr">
                        <a:lnSpc>
                          <a:spcPct val="107000"/>
                        </a:lnSpc>
                        <a:spcAft>
                          <a:spcPts val="0"/>
                        </a:spcAft>
                      </a:pPr>
                      <a:r>
                        <a:rPr lang="es-HN" sz="1400">
                          <a:effectLst/>
                        </a:rPr>
                        <a:t>Ocotepeque</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138</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21</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15%</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46</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19</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41%</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extLst>
                  <a:ext uri="{0D108BD9-81ED-4DB2-BD59-A6C34878D82A}">
                    <a16:rowId xmlns:a16="http://schemas.microsoft.com/office/drawing/2014/main" val="1396456972"/>
                  </a:ext>
                </a:extLst>
              </a:tr>
              <a:tr h="233308">
                <a:tc>
                  <a:txBody>
                    <a:bodyPr/>
                    <a:lstStyle/>
                    <a:p>
                      <a:pPr algn="ctr">
                        <a:lnSpc>
                          <a:spcPct val="107000"/>
                        </a:lnSpc>
                        <a:spcAft>
                          <a:spcPts val="0"/>
                        </a:spcAft>
                      </a:pPr>
                      <a:r>
                        <a:rPr lang="es-HN" sz="1400">
                          <a:effectLst/>
                        </a:rPr>
                        <a:t>Lempira</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232</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56</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24%</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116</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46</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40%</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extLst>
                  <a:ext uri="{0D108BD9-81ED-4DB2-BD59-A6C34878D82A}">
                    <a16:rowId xmlns:a16="http://schemas.microsoft.com/office/drawing/2014/main" val="3587682975"/>
                  </a:ext>
                </a:extLst>
              </a:tr>
              <a:tr h="339603">
                <a:tc>
                  <a:txBody>
                    <a:bodyPr/>
                    <a:lstStyle/>
                    <a:p>
                      <a:pPr algn="ctr">
                        <a:lnSpc>
                          <a:spcPct val="107000"/>
                        </a:lnSpc>
                        <a:spcAft>
                          <a:spcPts val="0"/>
                        </a:spcAft>
                      </a:pPr>
                      <a:r>
                        <a:rPr lang="es-HN" sz="1400">
                          <a:effectLst/>
                        </a:rPr>
                        <a:t>Gracias a Dios</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16</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4</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25%</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21</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7</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33%</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extLst>
                  <a:ext uri="{0D108BD9-81ED-4DB2-BD59-A6C34878D82A}">
                    <a16:rowId xmlns:a16="http://schemas.microsoft.com/office/drawing/2014/main" val="3274043998"/>
                  </a:ext>
                </a:extLst>
              </a:tr>
              <a:tr h="268779">
                <a:tc>
                  <a:txBody>
                    <a:bodyPr/>
                    <a:lstStyle/>
                    <a:p>
                      <a:pPr algn="ctr">
                        <a:lnSpc>
                          <a:spcPct val="107000"/>
                        </a:lnSpc>
                        <a:spcAft>
                          <a:spcPts val="0"/>
                        </a:spcAft>
                      </a:pPr>
                      <a:r>
                        <a:rPr lang="es-HN" sz="1400">
                          <a:effectLst/>
                        </a:rPr>
                        <a:t>Islas de la Bahía</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26</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13</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50%</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24</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8</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33%</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extLst>
                  <a:ext uri="{0D108BD9-81ED-4DB2-BD59-A6C34878D82A}">
                    <a16:rowId xmlns:a16="http://schemas.microsoft.com/office/drawing/2014/main" val="3492633823"/>
                  </a:ext>
                </a:extLst>
              </a:tr>
              <a:tr h="233308">
                <a:tc>
                  <a:txBody>
                    <a:bodyPr/>
                    <a:lstStyle/>
                    <a:p>
                      <a:pPr algn="ctr">
                        <a:lnSpc>
                          <a:spcPct val="107000"/>
                        </a:lnSpc>
                        <a:spcAft>
                          <a:spcPts val="0"/>
                        </a:spcAft>
                      </a:pPr>
                      <a:r>
                        <a:rPr lang="es-HN" sz="1400">
                          <a:effectLst/>
                        </a:rPr>
                        <a:t>El Paraíso</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137</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42</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31%</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129</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43</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33%</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extLst>
                  <a:ext uri="{0D108BD9-81ED-4DB2-BD59-A6C34878D82A}">
                    <a16:rowId xmlns:a16="http://schemas.microsoft.com/office/drawing/2014/main" val="1524183333"/>
                  </a:ext>
                </a:extLst>
              </a:tr>
              <a:tr h="233308">
                <a:tc>
                  <a:txBody>
                    <a:bodyPr/>
                    <a:lstStyle/>
                    <a:p>
                      <a:pPr algn="ctr">
                        <a:lnSpc>
                          <a:spcPct val="107000"/>
                        </a:lnSpc>
                        <a:spcAft>
                          <a:spcPts val="0"/>
                        </a:spcAft>
                      </a:pPr>
                      <a:r>
                        <a:rPr lang="es-HN" sz="1400">
                          <a:effectLst/>
                        </a:rPr>
                        <a:t>Olancho</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491</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60</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12%</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203</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57</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28%</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extLst>
                  <a:ext uri="{0D108BD9-81ED-4DB2-BD59-A6C34878D82A}">
                    <a16:rowId xmlns:a16="http://schemas.microsoft.com/office/drawing/2014/main" val="2960955883"/>
                  </a:ext>
                </a:extLst>
              </a:tr>
              <a:tr h="233308">
                <a:tc>
                  <a:txBody>
                    <a:bodyPr/>
                    <a:lstStyle/>
                    <a:p>
                      <a:pPr algn="ctr">
                        <a:lnSpc>
                          <a:spcPct val="107000"/>
                        </a:lnSpc>
                        <a:spcAft>
                          <a:spcPts val="0"/>
                        </a:spcAft>
                      </a:pPr>
                      <a:r>
                        <a:rPr lang="es-HN" sz="1400">
                          <a:effectLst/>
                        </a:rPr>
                        <a:t>Comayagua</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428</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62</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14%</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272</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67</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25%</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extLst>
                  <a:ext uri="{0D108BD9-81ED-4DB2-BD59-A6C34878D82A}">
                    <a16:rowId xmlns:a16="http://schemas.microsoft.com/office/drawing/2014/main" val="3701193885"/>
                  </a:ext>
                </a:extLst>
              </a:tr>
              <a:tr h="233308">
                <a:tc>
                  <a:txBody>
                    <a:bodyPr/>
                    <a:lstStyle/>
                    <a:p>
                      <a:pPr algn="ctr">
                        <a:lnSpc>
                          <a:spcPct val="107000"/>
                        </a:lnSpc>
                        <a:spcAft>
                          <a:spcPts val="0"/>
                        </a:spcAft>
                      </a:pPr>
                      <a:r>
                        <a:rPr lang="es-HN" sz="1400">
                          <a:effectLst/>
                        </a:rPr>
                        <a:t>Yoro</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534</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83</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16%</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347</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78</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22%</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extLst>
                  <a:ext uri="{0D108BD9-81ED-4DB2-BD59-A6C34878D82A}">
                    <a16:rowId xmlns:a16="http://schemas.microsoft.com/office/drawing/2014/main" val="218991651"/>
                  </a:ext>
                </a:extLst>
              </a:tr>
              <a:tr h="339603">
                <a:tc>
                  <a:txBody>
                    <a:bodyPr/>
                    <a:lstStyle/>
                    <a:p>
                      <a:pPr algn="ctr">
                        <a:lnSpc>
                          <a:spcPct val="107000"/>
                        </a:lnSpc>
                        <a:spcAft>
                          <a:spcPts val="0"/>
                        </a:spcAft>
                      </a:pPr>
                      <a:r>
                        <a:rPr lang="es-HN" sz="1400">
                          <a:effectLst/>
                        </a:rPr>
                        <a:t>Santa Bárbara</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317</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41</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13%</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212</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44</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21%</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extLst>
                  <a:ext uri="{0D108BD9-81ED-4DB2-BD59-A6C34878D82A}">
                    <a16:rowId xmlns:a16="http://schemas.microsoft.com/office/drawing/2014/main" val="3931312161"/>
                  </a:ext>
                </a:extLst>
              </a:tr>
              <a:tr h="233308">
                <a:tc>
                  <a:txBody>
                    <a:bodyPr/>
                    <a:lstStyle/>
                    <a:p>
                      <a:pPr algn="ctr">
                        <a:lnSpc>
                          <a:spcPct val="107000"/>
                        </a:lnSpc>
                        <a:spcAft>
                          <a:spcPts val="0"/>
                        </a:spcAft>
                      </a:pPr>
                      <a:r>
                        <a:rPr lang="es-HN" sz="1400">
                          <a:effectLst/>
                        </a:rPr>
                        <a:t>Fco. Morazán</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1,171</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177</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15%</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696</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131</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19%</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extLst>
                  <a:ext uri="{0D108BD9-81ED-4DB2-BD59-A6C34878D82A}">
                    <a16:rowId xmlns:a16="http://schemas.microsoft.com/office/drawing/2014/main" val="3073367078"/>
                  </a:ext>
                </a:extLst>
              </a:tr>
              <a:tr h="233308">
                <a:tc>
                  <a:txBody>
                    <a:bodyPr/>
                    <a:lstStyle/>
                    <a:p>
                      <a:pPr algn="ctr">
                        <a:lnSpc>
                          <a:spcPct val="107000"/>
                        </a:lnSpc>
                        <a:spcAft>
                          <a:spcPts val="0"/>
                        </a:spcAft>
                      </a:pPr>
                      <a:r>
                        <a:rPr lang="es-HN" sz="1400">
                          <a:effectLst/>
                        </a:rPr>
                        <a:t>Colón</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275</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22</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8%</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140</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26</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19%</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extLst>
                  <a:ext uri="{0D108BD9-81ED-4DB2-BD59-A6C34878D82A}">
                    <a16:rowId xmlns:a16="http://schemas.microsoft.com/office/drawing/2014/main" val="2887747886"/>
                  </a:ext>
                </a:extLst>
              </a:tr>
              <a:tr h="233308">
                <a:tc>
                  <a:txBody>
                    <a:bodyPr/>
                    <a:lstStyle/>
                    <a:p>
                      <a:pPr algn="ctr">
                        <a:lnSpc>
                          <a:spcPct val="107000"/>
                        </a:lnSpc>
                        <a:spcAft>
                          <a:spcPts val="0"/>
                        </a:spcAft>
                      </a:pPr>
                      <a:r>
                        <a:rPr lang="es-HN" sz="1400">
                          <a:effectLst/>
                        </a:rPr>
                        <a:t>Cortés</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2,127</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155</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7%</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947</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139</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15%</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extLst>
                  <a:ext uri="{0D108BD9-81ED-4DB2-BD59-A6C34878D82A}">
                    <a16:rowId xmlns:a16="http://schemas.microsoft.com/office/drawing/2014/main" val="259751609"/>
                  </a:ext>
                </a:extLst>
              </a:tr>
              <a:tr h="233308">
                <a:tc>
                  <a:txBody>
                    <a:bodyPr/>
                    <a:lstStyle/>
                    <a:p>
                      <a:pPr algn="ctr">
                        <a:lnSpc>
                          <a:spcPct val="107000"/>
                        </a:lnSpc>
                        <a:spcAft>
                          <a:spcPts val="0"/>
                        </a:spcAft>
                      </a:pPr>
                      <a:r>
                        <a:rPr lang="es-HN" sz="1400">
                          <a:effectLst/>
                        </a:rPr>
                        <a:t>Atlántida</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545</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22</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4%</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271</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39</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14%</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extLst>
                  <a:ext uri="{0D108BD9-81ED-4DB2-BD59-A6C34878D82A}">
                    <a16:rowId xmlns:a16="http://schemas.microsoft.com/office/drawing/2014/main" val="2928707265"/>
                  </a:ext>
                </a:extLst>
              </a:tr>
              <a:tr h="233308">
                <a:tc>
                  <a:txBody>
                    <a:bodyPr/>
                    <a:lstStyle/>
                    <a:p>
                      <a:pPr algn="ctr">
                        <a:lnSpc>
                          <a:spcPct val="107000"/>
                        </a:lnSpc>
                        <a:spcAft>
                          <a:spcPts val="0"/>
                        </a:spcAft>
                      </a:pPr>
                      <a:r>
                        <a:rPr lang="es-HN" sz="1400">
                          <a:effectLst/>
                        </a:rPr>
                        <a:t>TOTAL</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7172</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935</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13%</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3866</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a:effectLst/>
                        </a:rPr>
                        <a:t>914</a:t>
                      </a:r>
                      <a:endParaRPr lang="es-HN" sz="140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tc>
                  <a:txBody>
                    <a:bodyPr/>
                    <a:lstStyle/>
                    <a:p>
                      <a:pPr algn="ctr">
                        <a:lnSpc>
                          <a:spcPct val="107000"/>
                        </a:lnSpc>
                        <a:spcAft>
                          <a:spcPts val="0"/>
                        </a:spcAft>
                      </a:pPr>
                      <a:r>
                        <a:rPr lang="es-HN" sz="1400" dirty="0">
                          <a:effectLst/>
                        </a:rPr>
                        <a:t>24%</a:t>
                      </a:r>
                      <a:endParaRPr lang="es-H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348" marR="39348" marT="0" marB="0" anchor="ctr"/>
                </a:tc>
                <a:extLst>
                  <a:ext uri="{0D108BD9-81ED-4DB2-BD59-A6C34878D82A}">
                    <a16:rowId xmlns:a16="http://schemas.microsoft.com/office/drawing/2014/main" val="1590481673"/>
                  </a:ext>
                </a:extLst>
              </a:tr>
            </a:tbl>
          </a:graphicData>
        </a:graphic>
      </p:graphicFrame>
      <p:sp>
        <p:nvSpPr>
          <p:cNvPr id="8" name="Rectángulo 7"/>
          <p:cNvSpPr/>
          <p:nvPr/>
        </p:nvSpPr>
        <p:spPr>
          <a:xfrm>
            <a:off x="8444730" y="1982032"/>
            <a:ext cx="3517579" cy="319036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15000"/>
              </a:lnSpc>
              <a:spcAft>
                <a:spcPts val="800"/>
              </a:spcAft>
            </a:pPr>
            <a:r>
              <a:rPr lang="es-HN" sz="1600" dirty="0">
                <a:latin typeface="Calibri Light" panose="020F0302020204030204" pitchFamily="34" charset="0"/>
                <a:ea typeface="Calibri" panose="020F0502020204030204" pitchFamily="34" charset="0"/>
                <a:cs typeface="Times New Roman" panose="02020603050405020304" pitchFamily="18" charset="0"/>
              </a:rPr>
              <a:t>En cuanto a la cantidad de casos ingresados al sistema de administración de justicia penal es preciso aclarar que, de los 18 departamentos, hubo 9 (Cortés, Francisco Morazán, Yoro, Olancho, Intibucá, Lempira, Ocotepeque, La Paz e Islas de la Bahía) en los que el número decreció; y, en 9 (Santa Bárbara, Colón, Comayagua, El Paraíso, Atlántida, Copán, Valle, Choluteca y Gracias a Dios) hubo un incremento. </a:t>
            </a:r>
            <a:endParaRPr lang="es-HN"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ángulo 10"/>
          <p:cNvSpPr/>
          <p:nvPr/>
        </p:nvSpPr>
        <p:spPr>
          <a:xfrm>
            <a:off x="8542365" y="980526"/>
            <a:ext cx="3322310" cy="738664"/>
          </a:xfrm>
          <a:prstGeom prst="rect">
            <a:avLst/>
          </a:prstGeom>
        </p:spPr>
        <p:txBody>
          <a:bodyPr wrap="square">
            <a:spAutoFit/>
          </a:bodyPr>
          <a:lstStyle/>
          <a:p>
            <a:pPr algn="ctr"/>
            <a:r>
              <a:rPr lang="es-HN" altLang="es-HN" sz="1400" b="1" dirty="0">
                <a:solidFill>
                  <a:srgbClr val="1F4E79"/>
                </a:solidFill>
                <a:latin typeface="Calibri Light" panose="020F0302020204030204" pitchFamily="34" charset="0"/>
                <a:ea typeface="Calibri" panose="020F0502020204030204" pitchFamily="34" charset="0"/>
                <a:cs typeface="Times New Roman" panose="02020603050405020304" pitchFamily="18" charset="0"/>
              </a:rPr>
              <a:t>Cuadro comparativo ente los homicidios e </a:t>
            </a:r>
            <a:r>
              <a:rPr lang="es-HN" altLang="es-HN" sz="1400" b="1" dirty="0">
                <a:solidFill>
                  <a:srgbClr val="1F4E79"/>
                </a:solidFill>
                <a:latin typeface="Calibri" panose="020F0502020204030204" pitchFamily="34" charset="0"/>
                <a:ea typeface="Calibri" panose="020F0502020204030204" pitchFamily="34" charset="0"/>
                <a:cs typeface="Times New Roman" panose="02020603050405020304" pitchFamily="18" charset="0"/>
              </a:rPr>
              <a:t>í</a:t>
            </a:r>
            <a:r>
              <a:rPr lang="es-HN" altLang="es-HN" sz="1400" b="1" dirty="0">
                <a:solidFill>
                  <a:srgbClr val="1F4E79"/>
                </a:solidFill>
                <a:latin typeface="Calibri Light" panose="020F0302020204030204" pitchFamily="34" charset="0"/>
                <a:ea typeface="Calibri" panose="020F0502020204030204" pitchFamily="34" charset="0"/>
                <a:cs typeface="Times New Roman" panose="02020603050405020304" pitchFamily="18" charset="0"/>
              </a:rPr>
              <a:t>ndice de judicializaci</a:t>
            </a:r>
            <a:r>
              <a:rPr lang="es-HN" altLang="es-HN" sz="1400" b="1" dirty="0">
                <a:solidFill>
                  <a:srgbClr val="1F4E79"/>
                </a:solidFill>
                <a:latin typeface="Calibri" panose="020F0502020204030204" pitchFamily="34" charset="0"/>
                <a:ea typeface="Calibri" panose="020F0502020204030204" pitchFamily="34" charset="0"/>
                <a:cs typeface="Times New Roman" panose="02020603050405020304" pitchFamily="18" charset="0"/>
              </a:rPr>
              <a:t>ó</a:t>
            </a:r>
            <a:r>
              <a:rPr lang="es-HN" altLang="es-HN" sz="1400" b="1" dirty="0">
                <a:solidFill>
                  <a:srgbClr val="1F4E79"/>
                </a:solidFill>
                <a:latin typeface="Calibri Light" panose="020F0302020204030204" pitchFamily="34" charset="0"/>
                <a:ea typeface="Calibri" panose="020F0502020204030204" pitchFamily="34" charset="0"/>
                <a:cs typeface="Times New Roman" panose="02020603050405020304" pitchFamily="18" charset="0"/>
              </a:rPr>
              <a:t>n entre los a</a:t>
            </a:r>
            <a:r>
              <a:rPr lang="es-HN" altLang="es-HN" sz="1400" b="1" dirty="0">
                <a:solidFill>
                  <a:srgbClr val="1F4E79"/>
                </a:solidFill>
                <a:latin typeface="Calibri" panose="020F0502020204030204" pitchFamily="34" charset="0"/>
                <a:ea typeface="Calibri" panose="020F0502020204030204" pitchFamily="34" charset="0"/>
                <a:cs typeface="Times New Roman" panose="02020603050405020304" pitchFamily="18" charset="0"/>
              </a:rPr>
              <a:t>ñ</a:t>
            </a:r>
            <a:r>
              <a:rPr lang="es-HN" altLang="es-HN" sz="1400" b="1" dirty="0">
                <a:solidFill>
                  <a:srgbClr val="1F4E79"/>
                </a:solidFill>
                <a:latin typeface="Calibri Light" panose="020F0302020204030204" pitchFamily="34" charset="0"/>
                <a:ea typeface="Calibri" panose="020F0502020204030204" pitchFamily="34" charset="0"/>
                <a:cs typeface="Times New Roman" panose="02020603050405020304" pitchFamily="18" charset="0"/>
              </a:rPr>
              <a:t>os 2012 y 2017</a:t>
            </a:r>
            <a:endParaRPr lang="es-HN" sz="1400" dirty="0"/>
          </a:p>
        </p:txBody>
      </p:sp>
    </p:spTree>
    <p:extLst>
      <p:ext uri="{BB962C8B-B14F-4D97-AF65-F5344CB8AC3E}">
        <p14:creationId xmlns:p14="http://schemas.microsoft.com/office/powerpoint/2010/main" val="3651151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p:cNvPicPr>
            <a:picLocks noChangeAspect="1"/>
          </p:cNvPicPr>
          <p:nvPr/>
        </p:nvPicPr>
        <p:blipFill>
          <a:blip r:embed="rId2"/>
          <a:stretch>
            <a:fillRect/>
          </a:stretch>
        </p:blipFill>
        <p:spPr>
          <a:xfrm>
            <a:off x="2032658" y="2821962"/>
            <a:ext cx="8277990" cy="1498048"/>
          </a:xfrm>
          <a:prstGeom prst="rect">
            <a:avLst/>
          </a:prstGeom>
        </p:spPr>
      </p:pic>
      <p:sp>
        <p:nvSpPr>
          <p:cNvPr id="2" name="Título 1"/>
          <p:cNvSpPr>
            <a:spLocks noGrp="1"/>
          </p:cNvSpPr>
          <p:nvPr>
            <p:ph type="title"/>
          </p:nvPr>
        </p:nvSpPr>
        <p:spPr>
          <a:xfrm>
            <a:off x="2845676" y="5572"/>
            <a:ext cx="8751835" cy="692663"/>
          </a:xfrm>
        </p:spPr>
        <p:txBody>
          <a:bodyPr>
            <a:normAutofit/>
          </a:bodyPr>
          <a:lstStyle/>
          <a:p>
            <a:pPr algn="r"/>
            <a:r>
              <a:rPr lang="es-HN" sz="3200" i="1" dirty="0" smtClean="0">
                <a:solidFill>
                  <a:srgbClr val="00758D"/>
                </a:solidFill>
                <a:effectLst>
                  <a:outerShdw blurRad="38100" dist="38100" dir="2700000" algn="tl">
                    <a:srgbClr val="000000">
                      <a:alpha val="43137"/>
                    </a:srgbClr>
                  </a:outerShdw>
                </a:effectLst>
                <a:latin typeface="Berlin Sans FB Demi" panose="020E0802020502020306" pitchFamily="34" charset="0"/>
              </a:rPr>
              <a:t>A manera de introducción y justificación</a:t>
            </a:r>
            <a:endParaRPr lang="es-HN" sz="3200" i="1" dirty="0">
              <a:solidFill>
                <a:srgbClr val="00758D"/>
              </a:solidFill>
              <a:effectLst>
                <a:outerShdw blurRad="38100" dist="38100" dir="2700000" algn="tl">
                  <a:srgbClr val="000000">
                    <a:alpha val="43137"/>
                  </a:srgbClr>
                </a:outerShdw>
              </a:effectLst>
              <a:latin typeface="Berlin Sans FB Demi" panose="020E0802020502020306" pitchFamily="34" charset="0"/>
            </a:endParaRPr>
          </a:p>
        </p:txBody>
      </p:sp>
      <p:sp>
        <p:nvSpPr>
          <p:cNvPr id="4" name="Rectángulo 3"/>
          <p:cNvSpPr/>
          <p:nvPr/>
        </p:nvSpPr>
        <p:spPr>
          <a:xfrm>
            <a:off x="0" y="6176963"/>
            <a:ext cx="12192000" cy="681037"/>
          </a:xfrm>
          <a:prstGeom prst="rect">
            <a:avLst/>
          </a:prstGeom>
          <a:gradFill>
            <a:gsLst>
              <a:gs pos="0">
                <a:srgbClr val="FFC000"/>
              </a:gs>
              <a:gs pos="26000">
                <a:srgbClr val="79994A"/>
              </a:gs>
              <a:gs pos="36000">
                <a:srgbClr val="00758D"/>
              </a:gs>
            </a:gsLst>
            <a:lin ang="5400000" scaled="1"/>
          </a:gra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7" name="Rectángulo 6"/>
          <p:cNvSpPr/>
          <p:nvPr/>
        </p:nvSpPr>
        <p:spPr>
          <a:xfrm>
            <a:off x="0" y="711569"/>
            <a:ext cx="8640000" cy="72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9" name="Rectángulo 8"/>
          <p:cNvSpPr/>
          <p:nvPr/>
        </p:nvSpPr>
        <p:spPr>
          <a:xfrm>
            <a:off x="3552000" y="796903"/>
            <a:ext cx="8640000" cy="72000"/>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pic>
        <p:nvPicPr>
          <p:cNvPr id="10" name="Imagen 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1" y="5572"/>
            <a:ext cx="2754000" cy="720000"/>
          </a:xfrm>
          <a:prstGeom prst="rect">
            <a:avLst/>
          </a:prstGeom>
        </p:spPr>
      </p:pic>
      <p:sp>
        <p:nvSpPr>
          <p:cNvPr id="6" name="Rectángulo 5"/>
          <p:cNvSpPr/>
          <p:nvPr/>
        </p:nvSpPr>
        <p:spPr>
          <a:xfrm>
            <a:off x="504000" y="1123876"/>
            <a:ext cx="6096000" cy="1754326"/>
          </a:xfrm>
          <a:prstGeom prst="rect">
            <a:avLst/>
          </a:prstGeom>
        </p:spPr>
        <p:txBody>
          <a:bodyPr>
            <a:spAutoFit/>
          </a:bodyPr>
          <a:lstStyle/>
          <a:p>
            <a:r>
              <a:rPr lang="es-HN" dirty="0" smtClean="0"/>
              <a:t>La seguridad ciudadana se ha constituido como un </a:t>
            </a:r>
            <a:r>
              <a:rPr lang="es-HN" b="1" dirty="0" smtClean="0"/>
              <a:t>tema central </a:t>
            </a:r>
            <a:r>
              <a:rPr lang="es-HN" dirty="0" smtClean="0"/>
              <a:t>en la agenda de las </a:t>
            </a:r>
            <a:r>
              <a:rPr lang="es-HN" b="1" dirty="0" smtClean="0"/>
              <a:t>autoridades públicas </a:t>
            </a:r>
            <a:r>
              <a:rPr lang="es-HN" dirty="0" smtClean="0"/>
              <a:t>durante los </a:t>
            </a:r>
            <a:r>
              <a:rPr lang="es-HN" b="1" dirty="0" smtClean="0"/>
              <a:t>últimos períodos de gobierno</a:t>
            </a:r>
            <a:r>
              <a:rPr lang="es-HN" dirty="0" smtClean="0"/>
              <a:t>. A inicios de esta década, Honduras fue catalogada como uno de los </a:t>
            </a:r>
            <a:r>
              <a:rPr lang="es-HN" b="1" dirty="0" smtClean="0"/>
              <a:t>países más violentos del mundo</a:t>
            </a:r>
            <a:r>
              <a:rPr lang="es-HN" dirty="0" smtClean="0"/>
              <a:t>, debido a la cantidad de homicidios registrados durante los primeros años. </a:t>
            </a:r>
            <a:endParaRPr lang="es-HN" dirty="0"/>
          </a:p>
        </p:txBody>
      </p:sp>
      <p:sp>
        <p:nvSpPr>
          <p:cNvPr id="8" name="Rectángulo 7"/>
          <p:cNvSpPr/>
          <p:nvPr/>
        </p:nvSpPr>
        <p:spPr>
          <a:xfrm>
            <a:off x="3048000" y="2878202"/>
            <a:ext cx="6096000" cy="1477328"/>
          </a:xfrm>
          <a:prstGeom prst="rect">
            <a:avLst/>
          </a:prstGeom>
        </p:spPr>
        <p:txBody>
          <a:bodyPr>
            <a:spAutoFit/>
          </a:bodyPr>
          <a:lstStyle/>
          <a:p>
            <a:pPr algn="ctr"/>
            <a:r>
              <a:rPr lang="es-HN" dirty="0" smtClean="0"/>
              <a:t>El esfuerzo de los operadores de seguridad y justicia, la sociedad civil y la cooperación internacional contribuyeron para reducir las cifras de homicidios, de 7,104 en el año 2011 (86.5 homicidios por cada cien mil habitantes) a 3,866 homicidios en el año 2017 (43.6 homicidios por cada cien mil habitantes).   </a:t>
            </a:r>
            <a:endParaRPr lang="es-HN" dirty="0"/>
          </a:p>
        </p:txBody>
      </p:sp>
      <p:sp>
        <p:nvSpPr>
          <p:cNvPr id="11" name="Rectángulo 10"/>
          <p:cNvSpPr/>
          <p:nvPr/>
        </p:nvSpPr>
        <p:spPr>
          <a:xfrm>
            <a:off x="6096000" y="4527582"/>
            <a:ext cx="6096000" cy="1477328"/>
          </a:xfrm>
          <a:prstGeom prst="rect">
            <a:avLst/>
          </a:prstGeom>
        </p:spPr>
        <p:txBody>
          <a:bodyPr>
            <a:spAutoFit/>
          </a:bodyPr>
          <a:lstStyle/>
          <a:p>
            <a:pPr algn="r"/>
            <a:r>
              <a:rPr lang="es-ES" dirty="0" smtClean="0"/>
              <a:t>En 2012, la tasa de homicidios en Honduras fue de 90 muertes por cada 100 mil habitantes, según la Oficina de las Naciones Unidas contra la Droga y el Delito –UNODC (2014). Ese mismo año, este índice había sido de </a:t>
            </a:r>
            <a:r>
              <a:rPr lang="es-ES" b="1" dirty="0" smtClean="0"/>
              <a:t>6.5 en Afganistán y 8.0 en Iraq</a:t>
            </a:r>
            <a:r>
              <a:rPr lang="es-ES" dirty="0" smtClean="0"/>
              <a:t>, países que estaban viviendo conflictos armados.</a:t>
            </a:r>
            <a:endParaRPr lang="es-HN" dirty="0"/>
          </a:p>
        </p:txBody>
      </p:sp>
      <p:pic>
        <p:nvPicPr>
          <p:cNvPr id="12" name="Imagen 11"/>
          <p:cNvPicPr>
            <a:picLocks noChangeAspect="1"/>
          </p:cNvPicPr>
          <p:nvPr/>
        </p:nvPicPr>
        <p:blipFill>
          <a:blip r:embed="rId4"/>
          <a:stretch>
            <a:fillRect/>
          </a:stretch>
        </p:blipFill>
        <p:spPr>
          <a:xfrm>
            <a:off x="6941406" y="1184466"/>
            <a:ext cx="2110757" cy="144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Imagen 12"/>
          <p:cNvPicPr>
            <a:picLocks noChangeAspect="1"/>
          </p:cNvPicPr>
          <p:nvPr/>
        </p:nvPicPr>
        <p:blipFill>
          <a:blip r:embed="rId5"/>
          <a:stretch>
            <a:fillRect/>
          </a:stretch>
        </p:blipFill>
        <p:spPr>
          <a:xfrm>
            <a:off x="9144000" y="1184466"/>
            <a:ext cx="2453511" cy="14400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agen 13"/>
          <p:cNvPicPr>
            <a:picLocks noChangeAspect="1"/>
          </p:cNvPicPr>
          <p:nvPr/>
        </p:nvPicPr>
        <p:blipFill>
          <a:blip r:embed="rId6"/>
          <a:stretch>
            <a:fillRect/>
          </a:stretch>
        </p:blipFill>
        <p:spPr>
          <a:xfrm>
            <a:off x="3490554" y="4510726"/>
            <a:ext cx="2162891" cy="1440000"/>
          </a:xfrm>
          <a:prstGeom prst="rect">
            <a:avLst/>
          </a:prstGeom>
          <a:ln>
            <a:noFill/>
          </a:ln>
          <a:effectLst>
            <a:outerShdw blurRad="190500" algn="tl" rotWithShape="0">
              <a:srgbClr val="000000">
                <a:alpha val="70000"/>
              </a:srgbClr>
            </a:outerShdw>
          </a:effectLst>
        </p:spPr>
      </p:pic>
      <p:pic>
        <p:nvPicPr>
          <p:cNvPr id="15" name="Imagen 14"/>
          <p:cNvPicPr>
            <a:picLocks noChangeAspect="1"/>
          </p:cNvPicPr>
          <p:nvPr/>
        </p:nvPicPr>
        <p:blipFill>
          <a:blip r:embed="rId7"/>
          <a:stretch>
            <a:fillRect/>
          </a:stretch>
        </p:blipFill>
        <p:spPr>
          <a:xfrm>
            <a:off x="845075" y="4510726"/>
            <a:ext cx="2202925" cy="1440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4318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51554" y="104240"/>
            <a:ext cx="9137777" cy="692663"/>
          </a:xfrm>
        </p:spPr>
        <p:txBody>
          <a:bodyPr>
            <a:noAutofit/>
          </a:bodyPr>
          <a:lstStyle/>
          <a:p>
            <a:pPr lvl="0" algn="r"/>
            <a:r>
              <a:rPr lang="es-HN" sz="2800" b="1" dirty="0" smtClean="0">
                <a:solidFill>
                  <a:srgbClr val="00758D"/>
                </a:solidFill>
                <a:latin typeface="Berlin Sans FB Demi" panose="020E0802020502020306" pitchFamily="34" charset="0"/>
              </a:rPr>
              <a:t>Distribución geográfica de los índices de judicialización</a:t>
            </a:r>
            <a:endParaRPr lang="es-HN" sz="2800" b="1" dirty="0">
              <a:solidFill>
                <a:srgbClr val="00758D"/>
              </a:solidFill>
              <a:latin typeface="Berlin Sans FB Demi" panose="020E0802020502020306" pitchFamily="34" charset="0"/>
            </a:endParaRPr>
          </a:p>
        </p:txBody>
      </p:sp>
      <p:sp>
        <p:nvSpPr>
          <p:cNvPr id="4" name="Rectángulo 3"/>
          <p:cNvSpPr/>
          <p:nvPr/>
        </p:nvSpPr>
        <p:spPr>
          <a:xfrm>
            <a:off x="0" y="6176963"/>
            <a:ext cx="12192000" cy="681037"/>
          </a:xfrm>
          <a:prstGeom prst="rect">
            <a:avLst/>
          </a:prstGeom>
          <a:gradFill>
            <a:gsLst>
              <a:gs pos="0">
                <a:srgbClr val="FFC000"/>
              </a:gs>
              <a:gs pos="26000">
                <a:srgbClr val="79994A"/>
              </a:gs>
              <a:gs pos="36000">
                <a:srgbClr val="00758D"/>
              </a:gs>
            </a:gsLst>
            <a:lin ang="5400000" scaled="1"/>
          </a:gra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7" name="Rectángulo 6"/>
          <p:cNvSpPr/>
          <p:nvPr/>
        </p:nvSpPr>
        <p:spPr>
          <a:xfrm>
            <a:off x="0" y="711569"/>
            <a:ext cx="8640000" cy="72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9" name="Rectángulo 8"/>
          <p:cNvSpPr/>
          <p:nvPr/>
        </p:nvSpPr>
        <p:spPr>
          <a:xfrm>
            <a:off x="3552000" y="796903"/>
            <a:ext cx="8640000" cy="72000"/>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pic>
        <p:nvPicPr>
          <p:cNvPr id="10" name="Imagen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1" y="5572"/>
            <a:ext cx="2754000" cy="720000"/>
          </a:xfrm>
          <a:prstGeom prst="rect">
            <a:avLst/>
          </a:prstGeom>
        </p:spPr>
      </p:pic>
      <p:pic>
        <p:nvPicPr>
          <p:cNvPr id="8" name="Imagen 7" descr="C:\Users\rjerez\Documents\Marzo 2019\Judicializacion 2012.png"/>
          <p:cNvPicPr/>
          <p:nvPr/>
        </p:nvPicPr>
        <p:blipFill rotWithShape="1">
          <a:blip r:embed="rId3">
            <a:extLst>
              <a:ext uri="{28A0092B-C50C-407E-A947-70E740481C1C}">
                <a14:useLocalDpi xmlns:a14="http://schemas.microsoft.com/office/drawing/2010/main" val="0"/>
              </a:ext>
            </a:extLst>
          </a:blip>
          <a:srcRect l="14917" t="8560" r="11695" b="6460"/>
          <a:stretch/>
        </p:blipFill>
        <p:spPr bwMode="auto">
          <a:xfrm>
            <a:off x="475421" y="1660761"/>
            <a:ext cx="4747694" cy="2827288"/>
          </a:xfrm>
          <a:prstGeom prst="rect">
            <a:avLst/>
          </a:prstGeom>
          <a:noFill/>
          <a:ln>
            <a:noFill/>
          </a:ln>
          <a:extLst>
            <a:ext uri="{53640926-AAD7-44D8-BBD7-CCE9431645EC}">
              <a14:shadowObscured xmlns:a14="http://schemas.microsoft.com/office/drawing/2010/main"/>
            </a:ext>
          </a:extLst>
        </p:spPr>
      </p:pic>
      <p:sp>
        <p:nvSpPr>
          <p:cNvPr id="3" name="Rectángulo 2"/>
          <p:cNvSpPr/>
          <p:nvPr/>
        </p:nvSpPr>
        <p:spPr>
          <a:xfrm>
            <a:off x="8842485" y="1058708"/>
            <a:ext cx="3246846" cy="646331"/>
          </a:xfrm>
          <a:prstGeom prst="rect">
            <a:avLst/>
          </a:prstGeom>
        </p:spPr>
        <p:txBody>
          <a:bodyPr wrap="square">
            <a:spAutoFit/>
          </a:bodyPr>
          <a:lstStyle/>
          <a:p>
            <a:pPr algn="r"/>
            <a:r>
              <a:rPr lang="es-HN" b="1" dirty="0">
                <a:solidFill>
                  <a:srgbClr val="1F4E79"/>
                </a:solidFill>
                <a:latin typeface="Calibri Light" panose="020F0302020204030204" pitchFamily="34" charset="0"/>
                <a:ea typeface="Calibri" panose="020F0502020204030204" pitchFamily="34" charset="0"/>
                <a:cs typeface="Times New Roman" panose="02020603050405020304" pitchFamily="18" charset="0"/>
              </a:rPr>
              <a:t>Distribución geográfica de los índices de judicialización en 2017</a:t>
            </a:r>
            <a:endParaRPr lang="es-HN" dirty="0"/>
          </a:p>
        </p:txBody>
      </p:sp>
      <p:pic>
        <p:nvPicPr>
          <p:cNvPr id="11" name="Imagen 10"/>
          <p:cNvPicPr/>
          <p:nvPr/>
        </p:nvPicPr>
        <p:blipFill>
          <a:blip r:embed="rId4">
            <a:extLst>
              <a:ext uri="{28A0092B-C50C-407E-A947-70E740481C1C}">
                <a14:useLocalDpi xmlns:a14="http://schemas.microsoft.com/office/drawing/2010/main" val="0"/>
              </a:ext>
            </a:extLst>
          </a:blip>
          <a:srcRect/>
          <a:stretch>
            <a:fillRect/>
          </a:stretch>
        </p:blipFill>
        <p:spPr bwMode="auto">
          <a:xfrm>
            <a:off x="6907696" y="1660760"/>
            <a:ext cx="4808882" cy="2844800"/>
          </a:xfrm>
          <a:prstGeom prst="rect">
            <a:avLst/>
          </a:prstGeom>
          <a:noFill/>
        </p:spPr>
      </p:pic>
      <p:sp>
        <p:nvSpPr>
          <p:cNvPr id="5" name="Rectángulo 4"/>
          <p:cNvSpPr/>
          <p:nvPr/>
        </p:nvSpPr>
        <p:spPr>
          <a:xfrm>
            <a:off x="475421" y="4631379"/>
            <a:ext cx="11241157" cy="1487587"/>
          </a:xfrm>
          <a:prstGeom prst="rect">
            <a:avLst/>
          </a:prstGeom>
        </p:spPr>
        <p:txBody>
          <a:bodyPr wrap="square">
            <a:spAutoFit/>
          </a:bodyPr>
          <a:lstStyle/>
          <a:p>
            <a:pPr algn="ctr">
              <a:spcAft>
                <a:spcPts val="800"/>
              </a:spcAft>
            </a:pPr>
            <a:r>
              <a:rPr lang="es-HN" sz="1400" dirty="0">
                <a:latin typeface="Calibri Light" panose="020F0302020204030204" pitchFamily="34" charset="0"/>
                <a:ea typeface="Calibri" panose="020F0502020204030204" pitchFamily="34" charset="0"/>
                <a:cs typeface="Times New Roman" panose="02020603050405020304" pitchFamily="18" charset="0"/>
              </a:rPr>
              <a:t>El departamento con el aumento en el número de casos ingresados más significativo, para el año 2017, fue Copán con 23 casos de diferencia con respecto a 2012. Por otro lado, Francisco Morazán figura como el departamento donde hubo una disminución más profunda, con una diferencia negativa de 46 casos ingresados con respecto a 2012. </a:t>
            </a:r>
            <a:endParaRPr lang="es-HN"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r>
              <a:rPr lang="es-HN" sz="1400" dirty="0">
                <a:latin typeface="Calibri Light" panose="020F0302020204030204" pitchFamily="34" charset="0"/>
                <a:ea typeface="Calibri" panose="020F0502020204030204" pitchFamily="34" charset="0"/>
                <a:cs typeface="Times New Roman" panose="02020603050405020304" pitchFamily="18" charset="0"/>
              </a:rPr>
              <a:t>En general, a pesar de que – como fue mencionado anteriormente – comparando las cifras en el número de homicidios registrados en 2012 y 2017, hay una disminución de 3,305 casos; y, ante la expectativa de consolidar un mayor número de casos ingresados al sistema para 2017, se ingresaron 21 casos menos que en 2012. </a:t>
            </a:r>
            <a:endParaRPr lang="es-HN" sz="1400" dirty="0"/>
          </a:p>
        </p:txBody>
      </p:sp>
      <p:sp>
        <p:nvSpPr>
          <p:cNvPr id="12" name="Rectángulo 11"/>
          <p:cNvSpPr/>
          <p:nvPr/>
        </p:nvSpPr>
        <p:spPr>
          <a:xfrm>
            <a:off x="198182" y="1014429"/>
            <a:ext cx="3426079" cy="646331"/>
          </a:xfrm>
          <a:prstGeom prst="rect">
            <a:avLst/>
          </a:prstGeom>
        </p:spPr>
        <p:txBody>
          <a:bodyPr wrap="square">
            <a:spAutoFit/>
          </a:bodyPr>
          <a:lstStyle/>
          <a:p>
            <a:r>
              <a:rPr lang="es-HN" b="1" dirty="0">
                <a:solidFill>
                  <a:srgbClr val="1F4E79"/>
                </a:solidFill>
                <a:latin typeface="Calibri Light" panose="020F0302020204030204" pitchFamily="34" charset="0"/>
                <a:ea typeface="Calibri" panose="020F0502020204030204" pitchFamily="34" charset="0"/>
                <a:cs typeface="Times New Roman" panose="02020603050405020304" pitchFamily="18" charset="0"/>
              </a:rPr>
              <a:t>Distribución geográfica de los índices de judicialización en </a:t>
            </a:r>
            <a:r>
              <a:rPr lang="es-HN" b="1" dirty="0" smtClean="0">
                <a:solidFill>
                  <a:srgbClr val="1F4E79"/>
                </a:solidFill>
                <a:latin typeface="Calibri Light" panose="020F0302020204030204" pitchFamily="34" charset="0"/>
                <a:ea typeface="Calibri" panose="020F0502020204030204" pitchFamily="34" charset="0"/>
                <a:cs typeface="Times New Roman" panose="02020603050405020304" pitchFamily="18" charset="0"/>
              </a:rPr>
              <a:t>2012</a:t>
            </a:r>
            <a:endParaRPr lang="es-HN" dirty="0"/>
          </a:p>
        </p:txBody>
      </p:sp>
    </p:spTree>
    <p:extLst>
      <p:ext uri="{BB962C8B-B14F-4D97-AF65-F5344CB8AC3E}">
        <p14:creationId xmlns:p14="http://schemas.microsoft.com/office/powerpoint/2010/main" val="3533811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51554" y="104240"/>
            <a:ext cx="7665111" cy="692663"/>
          </a:xfrm>
        </p:spPr>
        <p:txBody>
          <a:bodyPr>
            <a:normAutofit/>
          </a:bodyPr>
          <a:lstStyle/>
          <a:p>
            <a:pPr lvl="0" algn="r"/>
            <a:r>
              <a:rPr lang="es-HN" sz="3200" b="1" dirty="0" smtClean="0">
                <a:solidFill>
                  <a:srgbClr val="00758D"/>
                </a:solidFill>
                <a:latin typeface="Berlin Sans FB Demi" panose="020E0802020502020306" pitchFamily="34" charset="0"/>
              </a:rPr>
              <a:t>Impunidad a nivel nacional</a:t>
            </a:r>
            <a:endParaRPr lang="es-HN" sz="3200" b="1" dirty="0">
              <a:solidFill>
                <a:srgbClr val="00758D"/>
              </a:solidFill>
              <a:latin typeface="Berlin Sans FB Demi" panose="020E0802020502020306" pitchFamily="34" charset="0"/>
            </a:endParaRPr>
          </a:p>
        </p:txBody>
      </p:sp>
      <p:sp>
        <p:nvSpPr>
          <p:cNvPr id="4" name="Rectángulo 3"/>
          <p:cNvSpPr/>
          <p:nvPr/>
        </p:nvSpPr>
        <p:spPr>
          <a:xfrm>
            <a:off x="0" y="6176963"/>
            <a:ext cx="12192000" cy="681037"/>
          </a:xfrm>
          <a:prstGeom prst="rect">
            <a:avLst/>
          </a:prstGeom>
          <a:gradFill>
            <a:gsLst>
              <a:gs pos="0">
                <a:srgbClr val="FFC000"/>
              </a:gs>
              <a:gs pos="26000">
                <a:srgbClr val="79994A"/>
              </a:gs>
              <a:gs pos="36000">
                <a:srgbClr val="00758D"/>
              </a:gs>
            </a:gsLst>
            <a:lin ang="5400000" scaled="1"/>
          </a:gra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7" name="Rectángulo 6"/>
          <p:cNvSpPr/>
          <p:nvPr/>
        </p:nvSpPr>
        <p:spPr>
          <a:xfrm>
            <a:off x="0" y="711569"/>
            <a:ext cx="8640000" cy="72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9" name="Rectángulo 8"/>
          <p:cNvSpPr/>
          <p:nvPr/>
        </p:nvSpPr>
        <p:spPr>
          <a:xfrm>
            <a:off x="3552000" y="796903"/>
            <a:ext cx="8640000" cy="72000"/>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pic>
        <p:nvPicPr>
          <p:cNvPr id="10" name="Imagen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1" y="5572"/>
            <a:ext cx="2754000" cy="720000"/>
          </a:xfrm>
          <a:prstGeom prst="rect">
            <a:avLst/>
          </a:prstGeom>
        </p:spPr>
      </p:pic>
      <p:sp>
        <p:nvSpPr>
          <p:cNvPr id="3" name="Rectángulo 2"/>
          <p:cNvSpPr/>
          <p:nvPr/>
        </p:nvSpPr>
        <p:spPr>
          <a:xfrm>
            <a:off x="548640" y="992797"/>
            <a:ext cx="11261558" cy="5098832"/>
          </a:xfrm>
          <a:prstGeom prst="rect">
            <a:avLst/>
          </a:prstGeom>
        </p:spPr>
        <p:txBody>
          <a:bodyPr wrap="square">
            <a:spAutoFit/>
          </a:bodyPr>
          <a:lstStyle/>
          <a:p>
            <a:pPr algn="just">
              <a:spcAft>
                <a:spcPts val="800"/>
              </a:spcAft>
            </a:pPr>
            <a:r>
              <a:rPr lang="es-HN" sz="2400" dirty="0">
                <a:latin typeface="Calibri Light" panose="020F0302020204030204" pitchFamily="34" charset="0"/>
                <a:ea typeface="Calibri" panose="020F0502020204030204" pitchFamily="34" charset="0"/>
                <a:cs typeface="Times New Roman" panose="02020603050405020304" pitchFamily="18" charset="0"/>
              </a:rPr>
              <a:t>En este caso, la medición del nivel de impunidad en Honduras se realizó revisando el número de homicidios registrados por el IUDPAS y cruzando esa cifra con el número de sentencias condenatorias dictadas por los Juzgados de Letras y los Tribunales de Sentencia a nivel nacional entre 2010-2017. </a:t>
            </a:r>
            <a:endParaRPr lang="es-HN"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s-HN" sz="2400" dirty="0">
                <a:latin typeface="Calibri Light" panose="020F0302020204030204" pitchFamily="34" charset="0"/>
                <a:ea typeface="Calibri" panose="020F0502020204030204" pitchFamily="34" charset="0"/>
                <a:cs typeface="Times New Roman" panose="02020603050405020304" pitchFamily="18" charset="0"/>
              </a:rPr>
              <a:t>También, es preciso mencionar que de las 7,002 resoluciones emitidas entre 2010-2017 por los Juzgados de Letras y Tribunales de Sentencia a nivel nacional, 2,943 son sentencias condenatorias, es decir un 42%. </a:t>
            </a:r>
            <a:endParaRPr lang="es-HN" sz="24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s-HN" sz="2400" dirty="0">
                <a:latin typeface="Calibri Light" panose="020F0302020204030204" pitchFamily="34" charset="0"/>
                <a:ea typeface="Calibri" panose="020F0502020204030204" pitchFamily="34" charset="0"/>
                <a:cs typeface="Times New Roman" panose="02020603050405020304" pitchFamily="18" charset="0"/>
              </a:rPr>
              <a:t>Por tanto, en contraste a lo expuesto en el ¨Primer Informe APJ sobre Impunidad¨ del año 2015, el cual expuso que entre 2010-2013 hubo un total de 27,272 homicidios con 1,097 sentencias condenatorias; por otro lado, entre 2014-2017 hubo 20,100 homicidios y 1,846 sentencias condenatorias. Entre ambos períodos de tiempo, vislumbra una reducción en el número de homicidios de 7,172 homicidios y un aumento de 749 sentencias condenatorias. </a:t>
            </a:r>
            <a:endParaRPr lang="es-HN" sz="2400" dirty="0"/>
          </a:p>
        </p:txBody>
      </p:sp>
    </p:spTree>
    <p:extLst>
      <p:ext uri="{BB962C8B-B14F-4D97-AF65-F5344CB8AC3E}">
        <p14:creationId xmlns:p14="http://schemas.microsoft.com/office/powerpoint/2010/main" val="25065226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51554" y="104240"/>
            <a:ext cx="7665111" cy="692663"/>
          </a:xfrm>
        </p:spPr>
        <p:txBody>
          <a:bodyPr>
            <a:noAutofit/>
          </a:bodyPr>
          <a:lstStyle/>
          <a:p>
            <a:pPr lvl="0" algn="r"/>
            <a:r>
              <a:rPr lang="es-HN" sz="2000" b="1" dirty="0" smtClean="0">
                <a:solidFill>
                  <a:srgbClr val="00758D"/>
                </a:solidFill>
                <a:latin typeface="Berlin Sans FB Demi" panose="020E0802020502020306" pitchFamily="34" charset="0"/>
              </a:rPr>
              <a:t>Cuadro comparativo entre número de homicidios registrado, sentencias condenatorias e índice de impunidad.</a:t>
            </a:r>
            <a:endParaRPr lang="es-HN" sz="2000" b="1" dirty="0">
              <a:solidFill>
                <a:srgbClr val="00758D"/>
              </a:solidFill>
              <a:latin typeface="Berlin Sans FB Demi" panose="020E0802020502020306" pitchFamily="34" charset="0"/>
            </a:endParaRPr>
          </a:p>
        </p:txBody>
      </p:sp>
      <p:sp>
        <p:nvSpPr>
          <p:cNvPr id="4" name="Rectángulo 3"/>
          <p:cNvSpPr/>
          <p:nvPr/>
        </p:nvSpPr>
        <p:spPr>
          <a:xfrm>
            <a:off x="0" y="6176963"/>
            <a:ext cx="12192000" cy="681037"/>
          </a:xfrm>
          <a:prstGeom prst="rect">
            <a:avLst/>
          </a:prstGeom>
          <a:gradFill>
            <a:gsLst>
              <a:gs pos="0">
                <a:srgbClr val="FFC000"/>
              </a:gs>
              <a:gs pos="26000">
                <a:srgbClr val="79994A"/>
              </a:gs>
              <a:gs pos="36000">
                <a:srgbClr val="00758D"/>
              </a:gs>
            </a:gsLst>
            <a:lin ang="5400000" scaled="1"/>
          </a:gra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7" name="Rectángulo 6"/>
          <p:cNvSpPr/>
          <p:nvPr/>
        </p:nvSpPr>
        <p:spPr>
          <a:xfrm>
            <a:off x="0" y="711569"/>
            <a:ext cx="8640000" cy="72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9" name="Rectángulo 8"/>
          <p:cNvSpPr/>
          <p:nvPr/>
        </p:nvSpPr>
        <p:spPr>
          <a:xfrm>
            <a:off x="3552000" y="796903"/>
            <a:ext cx="8640000" cy="72000"/>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pic>
        <p:nvPicPr>
          <p:cNvPr id="10" name="Imagen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1" y="5572"/>
            <a:ext cx="2754000" cy="720000"/>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4271972919"/>
              </p:ext>
            </p:extLst>
          </p:nvPr>
        </p:nvGraphicFramePr>
        <p:xfrm>
          <a:off x="173255" y="1390898"/>
          <a:ext cx="6497052" cy="4076573"/>
        </p:xfrm>
        <a:graphic>
          <a:graphicData uri="http://schemas.openxmlformats.org/drawingml/2006/table">
            <a:tbl>
              <a:tblPr firstRow="1" firstCol="1" bandRow="1">
                <a:tableStyleId>{00A15C55-8517-42AA-B614-E9B94910E393}</a:tableStyleId>
              </a:tblPr>
              <a:tblGrid>
                <a:gridCol w="1002417">
                  <a:extLst>
                    <a:ext uri="{9D8B030D-6E8A-4147-A177-3AD203B41FA5}">
                      <a16:colId xmlns:a16="http://schemas.microsoft.com/office/drawing/2014/main" val="3485785828"/>
                    </a:ext>
                  </a:extLst>
                </a:gridCol>
                <a:gridCol w="1002417">
                  <a:extLst>
                    <a:ext uri="{9D8B030D-6E8A-4147-A177-3AD203B41FA5}">
                      <a16:colId xmlns:a16="http://schemas.microsoft.com/office/drawing/2014/main" val="2561971739"/>
                    </a:ext>
                  </a:extLst>
                </a:gridCol>
                <a:gridCol w="1236749">
                  <a:extLst>
                    <a:ext uri="{9D8B030D-6E8A-4147-A177-3AD203B41FA5}">
                      <a16:colId xmlns:a16="http://schemas.microsoft.com/office/drawing/2014/main" val="3230231894"/>
                    </a:ext>
                  </a:extLst>
                </a:gridCol>
                <a:gridCol w="1277539">
                  <a:extLst>
                    <a:ext uri="{9D8B030D-6E8A-4147-A177-3AD203B41FA5}">
                      <a16:colId xmlns:a16="http://schemas.microsoft.com/office/drawing/2014/main" val="1206648371"/>
                    </a:ext>
                  </a:extLst>
                </a:gridCol>
                <a:gridCol w="985927">
                  <a:extLst>
                    <a:ext uri="{9D8B030D-6E8A-4147-A177-3AD203B41FA5}">
                      <a16:colId xmlns:a16="http://schemas.microsoft.com/office/drawing/2014/main" val="1228416323"/>
                    </a:ext>
                  </a:extLst>
                </a:gridCol>
                <a:gridCol w="992003">
                  <a:extLst>
                    <a:ext uri="{9D8B030D-6E8A-4147-A177-3AD203B41FA5}">
                      <a16:colId xmlns:a16="http://schemas.microsoft.com/office/drawing/2014/main" val="3615667622"/>
                    </a:ext>
                  </a:extLst>
                </a:gridCol>
              </a:tblGrid>
              <a:tr h="172085">
                <a:tc rowSpan="2">
                  <a:txBody>
                    <a:bodyPr/>
                    <a:lstStyle/>
                    <a:p>
                      <a:pPr algn="ctr">
                        <a:lnSpc>
                          <a:spcPct val="107000"/>
                        </a:lnSpc>
                        <a:spcAft>
                          <a:spcPts val="0"/>
                        </a:spcAft>
                      </a:pPr>
                      <a:r>
                        <a:rPr lang="es-HN" sz="2000">
                          <a:effectLst/>
                        </a:rPr>
                        <a:t>Año</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1800">
                          <a:effectLst/>
                        </a:rPr>
                        <a:t> </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es-HN" sz="1800">
                          <a:effectLst/>
                        </a:rPr>
                        <a:t> </a:t>
                      </a:r>
                    </a:p>
                    <a:p>
                      <a:pPr algn="ctr">
                        <a:lnSpc>
                          <a:spcPct val="107000"/>
                        </a:lnSpc>
                        <a:spcAft>
                          <a:spcPts val="0"/>
                        </a:spcAft>
                      </a:pPr>
                      <a:r>
                        <a:rPr lang="es-HN" sz="1800">
                          <a:effectLst/>
                        </a:rPr>
                        <a:t> </a:t>
                      </a:r>
                    </a:p>
                    <a:p>
                      <a:pPr algn="ctr">
                        <a:lnSpc>
                          <a:spcPct val="107000"/>
                        </a:lnSpc>
                        <a:spcAft>
                          <a:spcPts val="0"/>
                        </a:spcAft>
                      </a:pPr>
                      <a:r>
                        <a:rPr lang="es-HN" sz="1800">
                          <a:effectLst/>
                        </a:rPr>
                        <a:t>Casos Ingresados</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rowSpan="2">
                  <a:txBody>
                    <a:bodyPr/>
                    <a:lstStyle/>
                    <a:p>
                      <a:pPr algn="ctr">
                        <a:lnSpc>
                          <a:spcPct val="107000"/>
                        </a:lnSpc>
                        <a:spcAft>
                          <a:spcPts val="0"/>
                        </a:spcAft>
                      </a:pPr>
                      <a:r>
                        <a:rPr lang="es-HN" sz="1800">
                          <a:effectLst/>
                        </a:rPr>
                        <a:t> </a:t>
                      </a:r>
                    </a:p>
                    <a:p>
                      <a:pPr algn="ctr">
                        <a:lnSpc>
                          <a:spcPct val="107000"/>
                        </a:lnSpc>
                        <a:spcAft>
                          <a:spcPts val="0"/>
                        </a:spcAft>
                      </a:pPr>
                      <a:r>
                        <a:rPr lang="es-HN" sz="1800">
                          <a:effectLst/>
                        </a:rPr>
                        <a:t>Total Sentencias Condenatorias</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es-HN" sz="1800">
                          <a:effectLst/>
                        </a:rPr>
                        <a:t> </a:t>
                      </a:r>
                    </a:p>
                    <a:p>
                      <a:pPr algn="ctr">
                        <a:lnSpc>
                          <a:spcPct val="107000"/>
                        </a:lnSpc>
                        <a:spcAft>
                          <a:spcPts val="0"/>
                        </a:spcAft>
                      </a:pPr>
                      <a:r>
                        <a:rPr lang="es-HN" sz="1800">
                          <a:effectLst/>
                        </a:rPr>
                        <a:t>Porcentaje de Resolución</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HN" sz="1800">
                          <a:effectLst/>
                        </a:rPr>
                        <a:t> </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51654089"/>
                  </a:ext>
                </a:extLst>
              </a:tr>
              <a:tr h="698500">
                <a:tc vMerge="1">
                  <a:txBody>
                    <a:bodyPr/>
                    <a:lstStyle/>
                    <a:p>
                      <a:endParaRPr lang="es-HN"/>
                    </a:p>
                  </a:txBody>
                  <a:tcPr/>
                </a:tc>
                <a:tc>
                  <a:txBody>
                    <a:bodyPr/>
                    <a:lstStyle/>
                    <a:p>
                      <a:pPr algn="ctr">
                        <a:lnSpc>
                          <a:spcPct val="107000"/>
                        </a:lnSpc>
                        <a:spcAft>
                          <a:spcPts val="0"/>
                        </a:spcAft>
                      </a:pPr>
                      <a:r>
                        <a:rPr lang="es-HN" sz="1800" dirty="0">
                          <a:effectLst/>
                        </a:rPr>
                        <a:t>Homicidios</a:t>
                      </a:r>
                      <a:endParaRPr lang="es-H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vMerge="1">
                  <a:txBody>
                    <a:bodyPr/>
                    <a:lstStyle/>
                    <a:p>
                      <a:endParaRPr lang="es-HN"/>
                    </a:p>
                  </a:txBody>
                  <a:tcPr/>
                </a:tc>
                <a:tc vMerge="1">
                  <a:txBody>
                    <a:bodyPr/>
                    <a:lstStyle/>
                    <a:p>
                      <a:endParaRPr lang="es-HN"/>
                    </a:p>
                  </a:txBody>
                  <a:tcPr/>
                </a:tc>
                <a:tc vMerge="1">
                  <a:txBody>
                    <a:bodyPr/>
                    <a:lstStyle/>
                    <a:p>
                      <a:endParaRPr lang="es-HN"/>
                    </a:p>
                  </a:txBody>
                  <a:tcPr/>
                </a:tc>
                <a:tc>
                  <a:txBody>
                    <a:bodyPr/>
                    <a:lstStyle/>
                    <a:p>
                      <a:pPr algn="ctr">
                        <a:lnSpc>
                          <a:spcPct val="107000"/>
                        </a:lnSpc>
                        <a:spcAft>
                          <a:spcPts val="0"/>
                        </a:spcAft>
                      </a:pPr>
                      <a:r>
                        <a:rPr lang="es-HN" sz="1800">
                          <a:effectLst/>
                        </a:rPr>
                        <a:t>Impunidad</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51226553"/>
                  </a:ext>
                </a:extLst>
              </a:tr>
              <a:tr h="189230">
                <a:tc>
                  <a:txBody>
                    <a:bodyPr/>
                    <a:lstStyle/>
                    <a:p>
                      <a:pPr algn="ctr">
                        <a:lnSpc>
                          <a:spcPct val="107000"/>
                        </a:lnSpc>
                        <a:spcAft>
                          <a:spcPts val="0"/>
                        </a:spcAft>
                      </a:pPr>
                      <a:r>
                        <a:rPr lang="es-HN" sz="1400">
                          <a:effectLst/>
                        </a:rPr>
                        <a:t>2010</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000">
                          <a:effectLst/>
                        </a:rPr>
                        <a:t>6239</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000">
                          <a:effectLst/>
                        </a:rPr>
                        <a:t>889</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HN" sz="2000">
                          <a:effectLst/>
                        </a:rPr>
                        <a:t>222</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000">
                          <a:effectLst/>
                        </a:rPr>
                        <a:t>25.0%</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HN" sz="2000">
                          <a:effectLst/>
                        </a:rPr>
                        <a:t>96.44%</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33948693"/>
                  </a:ext>
                </a:extLst>
              </a:tr>
              <a:tr h="189230">
                <a:tc>
                  <a:txBody>
                    <a:bodyPr/>
                    <a:lstStyle/>
                    <a:p>
                      <a:pPr algn="ctr">
                        <a:lnSpc>
                          <a:spcPct val="107000"/>
                        </a:lnSpc>
                        <a:spcAft>
                          <a:spcPts val="0"/>
                        </a:spcAft>
                      </a:pPr>
                      <a:r>
                        <a:rPr lang="es-HN" sz="1400">
                          <a:effectLst/>
                        </a:rPr>
                        <a:t>2011</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000">
                          <a:effectLst/>
                        </a:rPr>
                        <a:t>7104</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000">
                          <a:effectLst/>
                        </a:rPr>
                        <a:t>970</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HN" sz="2000">
                          <a:effectLst/>
                        </a:rPr>
                        <a:t>298</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000">
                          <a:effectLst/>
                        </a:rPr>
                        <a:t>30.7%</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HN" sz="2000">
                          <a:effectLst/>
                        </a:rPr>
                        <a:t>95.81%</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799307487"/>
                  </a:ext>
                </a:extLst>
              </a:tr>
              <a:tr h="189230">
                <a:tc>
                  <a:txBody>
                    <a:bodyPr/>
                    <a:lstStyle/>
                    <a:p>
                      <a:pPr algn="ctr">
                        <a:lnSpc>
                          <a:spcPct val="107000"/>
                        </a:lnSpc>
                        <a:spcAft>
                          <a:spcPts val="0"/>
                        </a:spcAft>
                      </a:pPr>
                      <a:r>
                        <a:rPr lang="es-HN" sz="1400">
                          <a:effectLst/>
                        </a:rPr>
                        <a:t>2012</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000">
                          <a:effectLst/>
                        </a:rPr>
                        <a:t>7172</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000">
                          <a:effectLst/>
                        </a:rPr>
                        <a:t>935</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HN" sz="2000">
                          <a:effectLst/>
                        </a:rPr>
                        <a:t>279</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000">
                          <a:effectLst/>
                        </a:rPr>
                        <a:t>29.8%</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HN" sz="2000">
                          <a:effectLst/>
                        </a:rPr>
                        <a:t>96.11%</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59957037"/>
                  </a:ext>
                </a:extLst>
              </a:tr>
              <a:tr h="189230">
                <a:tc>
                  <a:txBody>
                    <a:bodyPr/>
                    <a:lstStyle/>
                    <a:p>
                      <a:pPr algn="ctr">
                        <a:lnSpc>
                          <a:spcPct val="107000"/>
                        </a:lnSpc>
                        <a:spcAft>
                          <a:spcPts val="0"/>
                        </a:spcAft>
                      </a:pPr>
                      <a:r>
                        <a:rPr lang="es-HN" sz="1400">
                          <a:effectLst/>
                        </a:rPr>
                        <a:t>2013</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000">
                          <a:effectLst/>
                        </a:rPr>
                        <a:t>6757</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000">
                          <a:effectLst/>
                        </a:rPr>
                        <a:t>860</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HN" sz="2000">
                          <a:effectLst/>
                        </a:rPr>
                        <a:t>298</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000">
                          <a:effectLst/>
                        </a:rPr>
                        <a:t>34.7%</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HN" sz="2000">
                          <a:effectLst/>
                        </a:rPr>
                        <a:t>95.59%</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48464085"/>
                  </a:ext>
                </a:extLst>
              </a:tr>
              <a:tr h="189230">
                <a:tc>
                  <a:txBody>
                    <a:bodyPr/>
                    <a:lstStyle/>
                    <a:p>
                      <a:pPr algn="ctr">
                        <a:lnSpc>
                          <a:spcPct val="107000"/>
                        </a:lnSpc>
                        <a:spcAft>
                          <a:spcPts val="0"/>
                        </a:spcAft>
                      </a:pPr>
                      <a:r>
                        <a:rPr lang="es-HN" sz="1400">
                          <a:effectLst/>
                        </a:rPr>
                        <a:t>2014</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000">
                          <a:effectLst/>
                        </a:rPr>
                        <a:t>5936</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000">
                          <a:effectLst/>
                        </a:rPr>
                        <a:t>872</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HN" sz="2000">
                          <a:effectLst/>
                        </a:rPr>
                        <a:t>495</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000">
                          <a:effectLst/>
                        </a:rPr>
                        <a:t>56.8%</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HN" sz="2000">
                          <a:effectLst/>
                        </a:rPr>
                        <a:t>91.66%</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71655181"/>
                  </a:ext>
                </a:extLst>
              </a:tr>
              <a:tr h="189230">
                <a:tc>
                  <a:txBody>
                    <a:bodyPr/>
                    <a:lstStyle/>
                    <a:p>
                      <a:pPr algn="ctr">
                        <a:lnSpc>
                          <a:spcPct val="107000"/>
                        </a:lnSpc>
                        <a:spcAft>
                          <a:spcPts val="0"/>
                        </a:spcAft>
                      </a:pPr>
                      <a:r>
                        <a:rPr lang="es-HN" sz="1400">
                          <a:effectLst/>
                        </a:rPr>
                        <a:t>2015</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000">
                          <a:effectLst/>
                        </a:rPr>
                        <a:t>5148</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000">
                          <a:effectLst/>
                        </a:rPr>
                        <a:t>960</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HN" sz="2000">
                          <a:effectLst/>
                        </a:rPr>
                        <a:t>412</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000">
                          <a:effectLst/>
                        </a:rPr>
                        <a:t>42.9%</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HN" sz="2000">
                          <a:effectLst/>
                        </a:rPr>
                        <a:t>92.00%</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37243948"/>
                  </a:ext>
                </a:extLst>
              </a:tr>
              <a:tr h="189230">
                <a:tc>
                  <a:txBody>
                    <a:bodyPr/>
                    <a:lstStyle/>
                    <a:p>
                      <a:pPr algn="ctr">
                        <a:lnSpc>
                          <a:spcPct val="107000"/>
                        </a:lnSpc>
                        <a:spcAft>
                          <a:spcPts val="0"/>
                        </a:spcAft>
                      </a:pPr>
                      <a:r>
                        <a:rPr lang="es-HN" sz="1400">
                          <a:effectLst/>
                        </a:rPr>
                        <a:t>2016</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000">
                          <a:effectLst/>
                        </a:rPr>
                        <a:t>5150</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000">
                          <a:effectLst/>
                        </a:rPr>
                        <a:t>1006</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HN" sz="2000">
                          <a:effectLst/>
                        </a:rPr>
                        <a:t>448</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000">
                          <a:effectLst/>
                        </a:rPr>
                        <a:t>44.5%</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HN" sz="2000">
                          <a:effectLst/>
                        </a:rPr>
                        <a:t>91.30%</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71187407"/>
                  </a:ext>
                </a:extLst>
              </a:tr>
              <a:tr h="189230">
                <a:tc>
                  <a:txBody>
                    <a:bodyPr/>
                    <a:lstStyle/>
                    <a:p>
                      <a:pPr algn="ctr">
                        <a:lnSpc>
                          <a:spcPct val="107000"/>
                        </a:lnSpc>
                        <a:spcAft>
                          <a:spcPts val="0"/>
                        </a:spcAft>
                      </a:pPr>
                      <a:r>
                        <a:rPr lang="es-HN" sz="1400">
                          <a:effectLst/>
                        </a:rPr>
                        <a:t>2017</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000">
                          <a:effectLst/>
                        </a:rPr>
                        <a:t>3866</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000">
                          <a:effectLst/>
                        </a:rPr>
                        <a:t>914</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HN" sz="2000">
                          <a:effectLst/>
                        </a:rPr>
                        <a:t>491</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HN" sz="2000">
                          <a:effectLst/>
                        </a:rPr>
                        <a:t>53.7%</a:t>
                      </a:r>
                      <a:endParaRPr lang="es-HN"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HN" sz="2000" dirty="0">
                          <a:effectLst/>
                        </a:rPr>
                        <a:t>87.30%</a:t>
                      </a:r>
                      <a:endParaRPr lang="es-H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32227261"/>
                  </a:ext>
                </a:extLst>
              </a:tr>
            </a:tbl>
          </a:graphicData>
        </a:graphic>
      </p:graphicFrame>
      <p:sp>
        <p:nvSpPr>
          <p:cNvPr id="5" name="Rectángulo 4"/>
          <p:cNvSpPr/>
          <p:nvPr/>
        </p:nvSpPr>
        <p:spPr>
          <a:xfrm>
            <a:off x="7363325" y="1177199"/>
            <a:ext cx="4331369" cy="4606133"/>
          </a:xfrm>
          <a:prstGeom prst="rect">
            <a:avLst/>
          </a:prstGeom>
        </p:spPr>
        <p:txBody>
          <a:bodyPr wrap="square">
            <a:spAutoFit/>
          </a:bodyPr>
          <a:lstStyle/>
          <a:p>
            <a:pPr algn="just">
              <a:lnSpc>
                <a:spcPct val="115000"/>
              </a:lnSpc>
              <a:spcAft>
                <a:spcPts val="800"/>
              </a:spcAft>
            </a:pPr>
            <a:r>
              <a:rPr lang="es-HN" sz="1600" dirty="0">
                <a:latin typeface="Calibri Light" panose="020F0302020204030204" pitchFamily="34" charset="0"/>
                <a:ea typeface="Calibri" panose="020F0502020204030204" pitchFamily="34" charset="0"/>
                <a:cs typeface="Times New Roman" panose="02020603050405020304" pitchFamily="18" charset="0"/>
              </a:rPr>
              <a:t>La Tabla 6, presenta el número de homicidios, sentencias condenatorias e índice de impunidad interanual entre 2010-2017. </a:t>
            </a:r>
            <a:r>
              <a:rPr lang="es-HN" sz="16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Los años 2010 </a:t>
            </a:r>
            <a:r>
              <a:rPr lang="es-HN" sz="1600" dirty="0">
                <a:latin typeface="Calibri Light" panose="020F0302020204030204" pitchFamily="34" charset="0"/>
                <a:ea typeface="Calibri" panose="020F0502020204030204" pitchFamily="34" charset="0"/>
                <a:cs typeface="Times New Roman" panose="02020603050405020304" pitchFamily="18" charset="0"/>
              </a:rPr>
              <a:t>y 2012 se posicionan como los</a:t>
            </a:r>
            <a:r>
              <a:rPr lang="es-HN" sz="1600" strike="sngStrike" dirty="0">
                <a:latin typeface="Calibri Light" panose="020F0302020204030204" pitchFamily="34" charset="0"/>
                <a:ea typeface="Calibri" panose="020F0502020204030204" pitchFamily="34" charset="0"/>
                <a:cs typeface="Times New Roman" panose="02020603050405020304" pitchFamily="18" charset="0"/>
              </a:rPr>
              <a:t> </a:t>
            </a:r>
            <a:r>
              <a:rPr lang="es-HN" sz="1600" dirty="0">
                <a:latin typeface="Calibri Light" panose="020F0302020204030204" pitchFamily="34" charset="0"/>
                <a:ea typeface="Calibri" panose="020F0502020204030204" pitchFamily="34" charset="0"/>
                <a:cs typeface="Times New Roman" panose="02020603050405020304" pitchFamily="18" charset="0"/>
              </a:rPr>
              <a:t>que el índice de impunidad alcanzó sus niveles más altos, 96.44% y 96.11% respectivamente. A partir del año 2013, se produce una caída gradual en el índice de impunidad alcanzando su registro más bajo en 2017 con 87.3%. Al hacer una comparación entre 2010 – como punto de partida – y 2017, hubo una disminución de 9.14% en un marco temporal de 7 años. Con respecto a los porcentajes de resolución, en relación a los casos que ingresan y las sentencias condenatorias, se observa que a partir de 2014 se duplica el número de sentencias condenatorias, alcanzando un 53.7% en 2017.</a:t>
            </a:r>
            <a:endParaRPr lang="es-HN"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01374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51554" y="104240"/>
            <a:ext cx="7665111" cy="692663"/>
          </a:xfrm>
        </p:spPr>
        <p:txBody>
          <a:bodyPr>
            <a:normAutofit/>
          </a:bodyPr>
          <a:lstStyle/>
          <a:p>
            <a:pPr lvl="0" algn="r"/>
            <a:r>
              <a:rPr lang="es-HN" sz="3200" b="1" dirty="0">
                <a:solidFill>
                  <a:srgbClr val="00758D"/>
                </a:solidFill>
                <a:latin typeface="Berlin Sans FB Demi" panose="020E0802020502020306" pitchFamily="34" charset="0"/>
              </a:rPr>
              <a:t>Judicialización de los Homicidios</a:t>
            </a:r>
          </a:p>
        </p:txBody>
      </p:sp>
      <p:sp>
        <p:nvSpPr>
          <p:cNvPr id="4" name="Rectángulo 3"/>
          <p:cNvSpPr/>
          <p:nvPr/>
        </p:nvSpPr>
        <p:spPr>
          <a:xfrm>
            <a:off x="0" y="6176963"/>
            <a:ext cx="12192000" cy="681037"/>
          </a:xfrm>
          <a:prstGeom prst="rect">
            <a:avLst/>
          </a:prstGeom>
          <a:gradFill>
            <a:gsLst>
              <a:gs pos="0">
                <a:srgbClr val="FFC000"/>
              </a:gs>
              <a:gs pos="26000">
                <a:srgbClr val="79994A"/>
              </a:gs>
              <a:gs pos="36000">
                <a:srgbClr val="00758D"/>
              </a:gs>
            </a:gsLst>
            <a:lin ang="5400000" scaled="1"/>
          </a:gra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7" name="Rectángulo 6"/>
          <p:cNvSpPr/>
          <p:nvPr/>
        </p:nvSpPr>
        <p:spPr>
          <a:xfrm>
            <a:off x="0" y="711569"/>
            <a:ext cx="8640000" cy="72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9" name="Rectángulo 8"/>
          <p:cNvSpPr/>
          <p:nvPr/>
        </p:nvSpPr>
        <p:spPr>
          <a:xfrm>
            <a:off x="3552000" y="796903"/>
            <a:ext cx="8640000" cy="72000"/>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pic>
        <p:nvPicPr>
          <p:cNvPr id="10" name="Imagen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1" y="5572"/>
            <a:ext cx="2754000" cy="720000"/>
          </a:xfrm>
          <a:prstGeom prst="rect">
            <a:avLst/>
          </a:prstGeom>
        </p:spPr>
      </p:pic>
      <p:sp>
        <p:nvSpPr>
          <p:cNvPr id="3" name="Rectángulo 2"/>
          <p:cNvSpPr/>
          <p:nvPr/>
        </p:nvSpPr>
        <p:spPr>
          <a:xfrm>
            <a:off x="316029" y="964355"/>
            <a:ext cx="11559941" cy="4973156"/>
          </a:xfrm>
          <a:prstGeom prst="rect">
            <a:avLst/>
          </a:prstGeom>
        </p:spPr>
        <p:txBody>
          <a:bodyPr wrap="square">
            <a:spAutoFit/>
          </a:bodyPr>
          <a:lstStyle/>
          <a:p>
            <a:pPr algn="just">
              <a:lnSpc>
                <a:spcPct val="115000"/>
              </a:lnSpc>
              <a:spcAft>
                <a:spcPts val="800"/>
              </a:spcAft>
            </a:pPr>
            <a:r>
              <a:rPr lang="es-HN" dirty="0">
                <a:latin typeface="Calibri Light" panose="020F0302020204030204" pitchFamily="34" charset="0"/>
                <a:ea typeface="Calibri" panose="020F0502020204030204" pitchFamily="34" charset="0"/>
                <a:cs typeface="Times New Roman" panose="02020603050405020304" pitchFamily="18" charset="0"/>
              </a:rPr>
              <a:t> Asimismo, de la Gráfica 3 pueden desentrañarse tres conclusiones:</a:t>
            </a:r>
            <a:endParaRPr lang="es-HN"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lphaLcPeriod"/>
            </a:pPr>
            <a:r>
              <a:rPr lang="es-HN" dirty="0">
                <a:latin typeface="Calibri Light" panose="020F0302020204030204" pitchFamily="34" charset="0"/>
                <a:ea typeface="Calibri" panose="020F0502020204030204" pitchFamily="34" charset="0"/>
                <a:cs typeface="Times New Roman" panose="02020603050405020304" pitchFamily="18" charset="0"/>
              </a:rPr>
              <a:t>Se valora positivamente el trabajo de las autoridades competentes en la disminución de los índices de impunidad con respecto a 2010 con un 96.44% –año con el índice de impunidad más alto –, logrando el mejor desempeño en 2017 con un 87.3%, es decir, una reducción de 9.14%. </a:t>
            </a:r>
            <a:endParaRPr lang="es-HN"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lphaLcPeriod"/>
            </a:pPr>
            <a:r>
              <a:rPr lang="es-HN" dirty="0">
                <a:latin typeface="Calibri Light" panose="020F0302020204030204" pitchFamily="34" charset="0"/>
                <a:ea typeface="Calibri" panose="020F0502020204030204" pitchFamily="34" charset="0"/>
                <a:cs typeface="Times New Roman" panose="02020603050405020304" pitchFamily="18" charset="0"/>
              </a:rPr>
              <a:t>El factor clave que tiene un impacto positivo en el índice de impunidad es la reducción sustancial en el número de homicidios, lo cual es sumamente positivo. Considerando que, para el cálculo del índice de impunidad, se toman como variables el número de sentencias condenatorias y el número de homicidios, al haber un decrecimiento considerable en el número de homicidios, esto tendrá un impacto en el índice de impunidad. </a:t>
            </a:r>
            <a:endParaRPr lang="es-HN"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lphaLcPeriod"/>
            </a:pPr>
            <a:r>
              <a:rPr lang="es-HN" dirty="0">
                <a:latin typeface="Calibri Light" panose="020F0302020204030204" pitchFamily="34" charset="0"/>
                <a:ea typeface="Calibri" panose="020F0502020204030204" pitchFamily="34" charset="0"/>
                <a:cs typeface="Times New Roman" panose="02020603050405020304" pitchFamily="18" charset="0"/>
              </a:rPr>
              <a:t> En relación a los casos ingresados y las sentencias condenatorias es preciso hacer mención de dos puntos. Primero, es preocupante el hecho de que no ha habido un incremento exponencial en el número de casos ingresados al sistema en comparación con el período 2010-2013, aún y cuando se ha mantenido una base mínima de 900 casos anuales entre 2015-2017. En relación a las sentencias condenatorias que ponen fin al proceso, se reconoce un aumento significativo a partir de 2014, logrando resolver más del 50% de los casos ingresados en 2014 y 2017, lo cual quiere decir que la calidad de los casos ingresados dirigidos por el Ministerio Público ha mejorado, así como la diligencia del Poder Judicial en la sustanciación de los juicios. </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6231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96022" y="75995"/>
            <a:ext cx="7665111" cy="692663"/>
          </a:xfrm>
        </p:spPr>
        <p:txBody>
          <a:bodyPr>
            <a:noAutofit/>
          </a:bodyPr>
          <a:lstStyle/>
          <a:p>
            <a:pPr lvl="0" algn="r"/>
            <a:r>
              <a:rPr lang="es-HN" sz="2400" b="1" dirty="0" smtClean="0">
                <a:solidFill>
                  <a:srgbClr val="00758D"/>
                </a:solidFill>
                <a:latin typeface="Berlin Sans FB Demi" panose="020E0802020502020306" pitchFamily="34" charset="0"/>
              </a:rPr>
              <a:t>Contraste entre el número de Homicidios, Sentencias Condenatorias e Impunidad entre 2010-2017.</a:t>
            </a:r>
            <a:endParaRPr lang="es-HN" sz="2400" b="1" dirty="0">
              <a:solidFill>
                <a:srgbClr val="00758D"/>
              </a:solidFill>
              <a:latin typeface="Berlin Sans FB Demi" panose="020E0802020502020306" pitchFamily="34" charset="0"/>
            </a:endParaRPr>
          </a:p>
        </p:txBody>
      </p:sp>
      <p:sp>
        <p:nvSpPr>
          <p:cNvPr id="4" name="Rectángulo 3"/>
          <p:cNvSpPr/>
          <p:nvPr/>
        </p:nvSpPr>
        <p:spPr>
          <a:xfrm>
            <a:off x="0" y="6176963"/>
            <a:ext cx="12192000" cy="681037"/>
          </a:xfrm>
          <a:prstGeom prst="rect">
            <a:avLst/>
          </a:prstGeom>
          <a:gradFill>
            <a:gsLst>
              <a:gs pos="0">
                <a:srgbClr val="FFC000"/>
              </a:gs>
              <a:gs pos="26000">
                <a:srgbClr val="79994A"/>
              </a:gs>
              <a:gs pos="36000">
                <a:srgbClr val="00758D"/>
              </a:gs>
            </a:gsLst>
            <a:lin ang="5400000" scaled="1"/>
          </a:gra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7" name="Rectángulo 6"/>
          <p:cNvSpPr/>
          <p:nvPr/>
        </p:nvSpPr>
        <p:spPr>
          <a:xfrm>
            <a:off x="0" y="711569"/>
            <a:ext cx="8640000" cy="72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9" name="Rectángulo 8"/>
          <p:cNvSpPr/>
          <p:nvPr/>
        </p:nvSpPr>
        <p:spPr>
          <a:xfrm>
            <a:off x="3552000" y="796903"/>
            <a:ext cx="8640000" cy="72000"/>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pic>
        <p:nvPicPr>
          <p:cNvPr id="10" name="Imagen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1" y="5572"/>
            <a:ext cx="2754000" cy="720000"/>
          </a:xfrm>
          <a:prstGeom prst="rect">
            <a:avLst/>
          </a:prstGeom>
        </p:spPr>
      </p:pic>
      <p:graphicFrame>
        <p:nvGraphicFramePr>
          <p:cNvPr id="8" name="Gráfico 7"/>
          <p:cNvGraphicFramePr/>
          <p:nvPr>
            <p:extLst>
              <p:ext uri="{D42A27DB-BD31-4B8C-83A1-F6EECF244321}">
                <p14:modId xmlns:p14="http://schemas.microsoft.com/office/powerpoint/2010/main" val="3923672043"/>
              </p:ext>
            </p:extLst>
          </p:nvPr>
        </p:nvGraphicFramePr>
        <p:xfrm>
          <a:off x="5361133" y="1303389"/>
          <a:ext cx="6600000" cy="429508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ángulo 2"/>
          <p:cNvSpPr/>
          <p:nvPr/>
        </p:nvSpPr>
        <p:spPr>
          <a:xfrm>
            <a:off x="144380" y="1071749"/>
            <a:ext cx="5004998" cy="4902368"/>
          </a:xfrm>
          <a:prstGeom prst="rect">
            <a:avLst/>
          </a:prstGeom>
        </p:spPr>
        <p:txBody>
          <a:bodyPr wrap="square">
            <a:spAutoFit/>
          </a:bodyPr>
          <a:lstStyle/>
          <a:p>
            <a:pPr algn="just">
              <a:lnSpc>
                <a:spcPct val="115000"/>
              </a:lnSpc>
              <a:spcAft>
                <a:spcPts val="800"/>
              </a:spcAft>
            </a:pPr>
            <a:r>
              <a:rPr lang="es-HN" sz="1400" dirty="0">
                <a:latin typeface="Calibri Light" panose="020F0302020204030204" pitchFamily="34" charset="0"/>
                <a:ea typeface="Calibri" panose="020F0502020204030204" pitchFamily="34" charset="0"/>
                <a:cs typeface="Times New Roman" panose="02020603050405020304" pitchFamily="18" charset="0"/>
              </a:rPr>
              <a:t>Los datos son un reflejo de la labor de diversas autoridades encargadas de la prevención del delito, su investigación, persecución y la impartición de justicia en cada una de sus fases. Según el ¨Primer Informe APJ sobre Impunidad¨ (2015), para el 2013, 4 de cada 100 casos recibían sentencia condenatoria. Al  efectuar la comparación con la variación de los homicidios y el nivel de impunidad para el 2017, 13 de cada 100 finalizaron el proceso penal con sentencia condenatoria. Incremento que se ve reflejado gradualmente en el Gráfico 3.  </a:t>
            </a:r>
            <a:endParaRPr lang="es-HN"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HN" sz="1400" dirty="0">
                <a:latin typeface="Calibri Light" panose="020F0302020204030204" pitchFamily="34" charset="0"/>
                <a:ea typeface="Calibri" panose="020F0502020204030204" pitchFamily="34" charset="0"/>
                <a:cs typeface="Times New Roman" panose="02020603050405020304" pitchFamily="18" charset="0"/>
              </a:rPr>
              <a:t>En conclusión, el Gráfico 3 permite apreciar una disminución en el número de homicidios y del índice de impunidad logrando ambos el mejor desempeño en 2017 con un 87%, lo cual es un indicador positivo del esfuerzo de los operadores de seguridad y justicia. También, se percibe una mejora en la agilización de los procesos una vez que el caso ingresa al sistema de justicia penal, logrando un aumento  emitir la sentencia respectiva en el 53% de los casos que conoció el Poder Judicial en 2017. No obstante, es preocupante la considerable diferencia entre el número de homicidios registrados y el número de casos ingresados. </a:t>
            </a:r>
            <a:endParaRPr lang="es-HN"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11059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51554" y="104240"/>
            <a:ext cx="7665111" cy="692663"/>
          </a:xfrm>
        </p:spPr>
        <p:txBody>
          <a:bodyPr>
            <a:normAutofit/>
          </a:bodyPr>
          <a:lstStyle/>
          <a:p>
            <a:pPr lvl="0" algn="r"/>
            <a:r>
              <a:rPr lang="es-HN" sz="3200" b="1" dirty="0" smtClean="0">
                <a:solidFill>
                  <a:srgbClr val="00758D"/>
                </a:solidFill>
                <a:latin typeface="Berlin Sans FB Demi" panose="020E0802020502020306" pitchFamily="34" charset="0"/>
              </a:rPr>
              <a:t>Índice de Impunidad Departamental </a:t>
            </a:r>
            <a:endParaRPr lang="es-HN" sz="3200" b="1" dirty="0">
              <a:solidFill>
                <a:srgbClr val="00758D"/>
              </a:solidFill>
              <a:latin typeface="Berlin Sans FB Demi" panose="020E0802020502020306" pitchFamily="34" charset="0"/>
            </a:endParaRPr>
          </a:p>
        </p:txBody>
      </p:sp>
      <p:sp>
        <p:nvSpPr>
          <p:cNvPr id="4" name="Rectángulo 3"/>
          <p:cNvSpPr/>
          <p:nvPr/>
        </p:nvSpPr>
        <p:spPr>
          <a:xfrm>
            <a:off x="0" y="6176963"/>
            <a:ext cx="12192000" cy="681037"/>
          </a:xfrm>
          <a:prstGeom prst="rect">
            <a:avLst/>
          </a:prstGeom>
          <a:gradFill>
            <a:gsLst>
              <a:gs pos="0">
                <a:srgbClr val="FFC000"/>
              </a:gs>
              <a:gs pos="26000">
                <a:srgbClr val="79994A"/>
              </a:gs>
              <a:gs pos="36000">
                <a:srgbClr val="00758D"/>
              </a:gs>
            </a:gsLst>
            <a:lin ang="5400000" scaled="1"/>
          </a:gra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7" name="Rectángulo 6"/>
          <p:cNvSpPr/>
          <p:nvPr/>
        </p:nvSpPr>
        <p:spPr>
          <a:xfrm>
            <a:off x="0" y="711569"/>
            <a:ext cx="8640000" cy="72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9" name="Rectángulo 8"/>
          <p:cNvSpPr/>
          <p:nvPr/>
        </p:nvSpPr>
        <p:spPr>
          <a:xfrm>
            <a:off x="3552000" y="796903"/>
            <a:ext cx="8640000" cy="72000"/>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pic>
        <p:nvPicPr>
          <p:cNvPr id="10" name="Imagen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1" y="5572"/>
            <a:ext cx="2754000" cy="720000"/>
          </a:xfrm>
          <a:prstGeom prst="rect">
            <a:avLst/>
          </a:prstGeom>
        </p:spPr>
      </p:pic>
      <p:sp>
        <p:nvSpPr>
          <p:cNvPr id="3" name="Rectángulo 2"/>
          <p:cNvSpPr/>
          <p:nvPr/>
        </p:nvSpPr>
        <p:spPr>
          <a:xfrm>
            <a:off x="5960135" y="2429895"/>
            <a:ext cx="6096000" cy="3480440"/>
          </a:xfrm>
          <a:prstGeom prst="rect">
            <a:avLst/>
          </a:prstGeom>
        </p:spPr>
        <p:txBody>
          <a:bodyPr>
            <a:spAutoFit/>
          </a:bodyPr>
          <a:lstStyle/>
          <a:p>
            <a:pPr algn="just">
              <a:lnSpc>
                <a:spcPct val="115000"/>
              </a:lnSpc>
              <a:spcAft>
                <a:spcPts val="800"/>
              </a:spcAft>
            </a:pPr>
            <a:r>
              <a:rPr lang="es-HN" sz="1400" dirty="0">
                <a:latin typeface="Calibri Light" panose="020F0302020204030204" pitchFamily="34" charset="0"/>
                <a:ea typeface="Calibri" panose="020F0502020204030204" pitchFamily="34" charset="0"/>
                <a:cs typeface="Times New Roman" panose="02020603050405020304" pitchFamily="18" charset="0"/>
              </a:rPr>
              <a:t>La Tabla 7 sobre el Índice de Impunidad Departamental muestra los niveles de impunidad por cada departamento en los años 2012 y 2017. Gracias a Dios, Yoro, y Atlántida figuran como los departamentos con el mayor índice de impunidad. El caso de mayor gravedad es Gracias a Dios con un 100% de impunidad tanto en 2012 como en 2017. Por otro lado, Yoro obtuvo un 95.10%, tomando en cuenta el decrecimiento de un 35% en el número de homicidios, y un leve incremento de 6 sentencias condenatorias con respecto a 2012. Atlántida se posicionó en tercer lugar con un 94.10% de impunidad para 2017, a pesar de que hubo una disminución del 50% en los casos de homicidios para ese año, se reportó una caída de 10 sentencias condenatorias con respecto a 2012.</a:t>
            </a:r>
            <a:endParaRPr lang="es-HN"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HN" sz="1050" dirty="0" smtClean="0">
                <a:effectLst/>
                <a:latin typeface="Times New Roman" panose="02020603050405020304" pitchFamily="18" charset="0"/>
                <a:ea typeface="Times New Roman" panose="02020603050405020304" pitchFamily="18" charset="0"/>
              </a:rPr>
              <a:t>Es oportuno aclarar que para los departamentos de Gracias a Dios, Islas de la Bahía, Ocotepeque, La Paz, Valle e Intibucá, el índice de impunidad únicamente se calculó con base a las sentencias emitidas por los Juzgados de Letras que funcionan en sus jurisdicciones, ya que los Tribunales de Sentencia de Trujillo, La Ceiba, Copán, Comayagua, Choluteca y Siguatepeque, asumen el conocimiento de los casos conocidos por los Juzgados de los departamentos anteriormente mencionados, cuando pasan a la etapa del Juicio Oral y Público. </a:t>
            </a:r>
            <a:endParaRPr lang="es-HN" sz="1050" dirty="0">
              <a:effectLst/>
              <a:latin typeface="Times New Roman" panose="02020603050405020304" pitchFamily="18" charset="0"/>
              <a:ea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757762143"/>
              </p:ext>
            </p:extLst>
          </p:nvPr>
        </p:nvGraphicFramePr>
        <p:xfrm>
          <a:off x="69407" y="894839"/>
          <a:ext cx="5386728" cy="5675503"/>
        </p:xfrm>
        <a:graphic>
          <a:graphicData uri="http://schemas.openxmlformats.org/drawingml/2006/table">
            <a:tbl>
              <a:tblPr firstRow="1" firstCol="1" bandRow="1">
                <a:tableStyleId>{5C22544A-7EE6-4342-B048-85BDC9FD1C3A}</a:tableStyleId>
              </a:tblPr>
              <a:tblGrid>
                <a:gridCol w="808740">
                  <a:extLst>
                    <a:ext uri="{9D8B030D-6E8A-4147-A177-3AD203B41FA5}">
                      <a16:colId xmlns:a16="http://schemas.microsoft.com/office/drawing/2014/main" val="1404872641"/>
                    </a:ext>
                  </a:extLst>
                </a:gridCol>
                <a:gridCol w="629895">
                  <a:extLst>
                    <a:ext uri="{9D8B030D-6E8A-4147-A177-3AD203B41FA5}">
                      <a16:colId xmlns:a16="http://schemas.microsoft.com/office/drawing/2014/main" val="842621439"/>
                    </a:ext>
                  </a:extLst>
                </a:gridCol>
                <a:gridCol w="1044389">
                  <a:extLst>
                    <a:ext uri="{9D8B030D-6E8A-4147-A177-3AD203B41FA5}">
                      <a16:colId xmlns:a16="http://schemas.microsoft.com/office/drawing/2014/main" val="1873011470"/>
                    </a:ext>
                  </a:extLst>
                </a:gridCol>
                <a:gridCol w="614710">
                  <a:extLst>
                    <a:ext uri="{9D8B030D-6E8A-4147-A177-3AD203B41FA5}">
                      <a16:colId xmlns:a16="http://schemas.microsoft.com/office/drawing/2014/main" val="1802722729"/>
                    </a:ext>
                  </a:extLst>
                </a:gridCol>
                <a:gridCol w="629895">
                  <a:extLst>
                    <a:ext uri="{9D8B030D-6E8A-4147-A177-3AD203B41FA5}">
                      <a16:colId xmlns:a16="http://schemas.microsoft.com/office/drawing/2014/main" val="2552665922"/>
                    </a:ext>
                  </a:extLst>
                </a:gridCol>
                <a:gridCol w="1044389">
                  <a:extLst>
                    <a:ext uri="{9D8B030D-6E8A-4147-A177-3AD203B41FA5}">
                      <a16:colId xmlns:a16="http://schemas.microsoft.com/office/drawing/2014/main" val="3201662413"/>
                    </a:ext>
                  </a:extLst>
                </a:gridCol>
                <a:gridCol w="614710">
                  <a:extLst>
                    <a:ext uri="{9D8B030D-6E8A-4147-A177-3AD203B41FA5}">
                      <a16:colId xmlns:a16="http://schemas.microsoft.com/office/drawing/2014/main" val="1734158493"/>
                    </a:ext>
                  </a:extLst>
                </a:gridCol>
              </a:tblGrid>
              <a:tr h="178845">
                <a:tc gridSpan="7">
                  <a:txBody>
                    <a:bodyPr/>
                    <a:lstStyle/>
                    <a:p>
                      <a:pPr algn="ctr">
                        <a:lnSpc>
                          <a:spcPct val="107000"/>
                        </a:lnSpc>
                        <a:spcAft>
                          <a:spcPts val="0"/>
                        </a:spcAft>
                      </a:pPr>
                      <a:r>
                        <a:rPr lang="es-HN" sz="1200">
                          <a:effectLst/>
                        </a:rPr>
                        <a:t>Índice de Impunidad Departamental</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hMerge="1">
                  <a:txBody>
                    <a:bodyPr/>
                    <a:lstStyle/>
                    <a:p>
                      <a:endParaRPr lang="es-HN"/>
                    </a:p>
                  </a:txBody>
                  <a:tcPr/>
                </a:tc>
                <a:tc hMerge="1">
                  <a:txBody>
                    <a:bodyPr/>
                    <a:lstStyle/>
                    <a:p>
                      <a:endParaRPr lang="es-HN"/>
                    </a:p>
                  </a:txBody>
                  <a:tcPr/>
                </a:tc>
                <a:tc hMerge="1">
                  <a:txBody>
                    <a:bodyPr/>
                    <a:lstStyle/>
                    <a:p>
                      <a:endParaRPr lang="es-HN"/>
                    </a:p>
                  </a:txBody>
                  <a:tcPr/>
                </a:tc>
                <a:tc hMerge="1">
                  <a:txBody>
                    <a:bodyPr/>
                    <a:lstStyle/>
                    <a:p>
                      <a:endParaRPr lang="es-HN"/>
                    </a:p>
                  </a:txBody>
                  <a:tcPr/>
                </a:tc>
                <a:tc hMerge="1">
                  <a:txBody>
                    <a:bodyPr/>
                    <a:lstStyle/>
                    <a:p>
                      <a:endParaRPr lang="es-HN"/>
                    </a:p>
                  </a:txBody>
                  <a:tcPr/>
                </a:tc>
                <a:tc hMerge="1">
                  <a:txBody>
                    <a:bodyPr/>
                    <a:lstStyle/>
                    <a:p>
                      <a:endParaRPr lang="es-HN"/>
                    </a:p>
                  </a:txBody>
                  <a:tcPr/>
                </a:tc>
                <a:extLst>
                  <a:ext uri="{0D108BD9-81ED-4DB2-BD59-A6C34878D82A}">
                    <a16:rowId xmlns:a16="http://schemas.microsoft.com/office/drawing/2014/main" val="145414299"/>
                  </a:ext>
                </a:extLst>
              </a:tr>
              <a:tr h="178845">
                <a:tc>
                  <a:txBody>
                    <a:bodyPr/>
                    <a:lstStyle/>
                    <a:p>
                      <a:pPr>
                        <a:lnSpc>
                          <a:spcPct val="107000"/>
                        </a:lnSpc>
                        <a:spcAft>
                          <a:spcPts val="0"/>
                        </a:spcAft>
                      </a:pPr>
                      <a:r>
                        <a:rPr lang="es-HN" sz="1200">
                          <a:effectLst/>
                        </a:rPr>
                        <a:t> </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tc>
                <a:tc gridSpan="3">
                  <a:txBody>
                    <a:bodyPr/>
                    <a:lstStyle/>
                    <a:p>
                      <a:pPr algn="ctr">
                        <a:lnSpc>
                          <a:spcPct val="107000"/>
                        </a:lnSpc>
                        <a:spcAft>
                          <a:spcPts val="0"/>
                        </a:spcAft>
                      </a:pPr>
                      <a:r>
                        <a:rPr lang="es-HN" sz="1200">
                          <a:effectLst/>
                        </a:rPr>
                        <a:t>2012</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hMerge="1">
                  <a:txBody>
                    <a:bodyPr/>
                    <a:lstStyle/>
                    <a:p>
                      <a:endParaRPr lang="es-HN"/>
                    </a:p>
                  </a:txBody>
                  <a:tcPr/>
                </a:tc>
                <a:tc hMerge="1">
                  <a:txBody>
                    <a:bodyPr/>
                    <a:lstStyle/>
                    <a:p>
                      <a:endParaRPr lang="es-HN"/>
                    </a:p>
                  </a:txBody>
                  <a:tcPr/>
                </a:tc>
                <a:tc gridSpan="3">
                  <a:txBody>
                    <a:bodyPr/>
                    <a:lstStyle/>
                    <a:p>
                      <a:pPr algn="ctr">
                        <a:lnSpc>
                          <a:spcPct val="107000"/>
                        </a:lnSpc>
                        <a:spcAft>
                          <a:spcPts val="0"/>
                        </a:spcAft>
                      </a:pPr>
                      <a:r>
                        <a:rPr lang="es-HN" sz="1200">
                          <a:effectLst/>
                        </a:rPr>
                        <a:t>2017</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hMerge="1">
                  <a:txBody>
                    <a:bodyPr/>
                    <a:lstStyle/>
                    <a:p>
                      <a:endParaRPr lang="es-HN"/>
                    </a:p>
                  </a:txBody>
                  <a:tcPr/>
                </a:tc>
                <a:tc hMerge="1">
                  <a:txBody>
                    <a:bodyPr/>
                    <a:lstStyle/>
                    <a:p>
                      <a:endParaRPr lang="es-HN"/>
                    </a:p>
                  </a:txBody>
                  <a:tcPr/>
                </a:tc>
                <a:extLst>
                  <a:ext uri="{0D108BD9-81ED-4DB2-BD59-A6C34878D82A}">
                    <a16:rowId xmlns:a16="http://schemas.microsoft.com/office/drawing/2014/main" val="4059113181"/>
                  </a:ext>
                </a:extLst>
              </a:tr>
              <a:tr h="317760">
                <a:tc>
                  <a:txBody>
                    <a:bodyPr/>
                    <a:lstStyle/>
                    <a:p>
                      <a:pPr algn="ctr">
                        <a:lnSpc>
                          <a:spcPct val="107000"/>
                        </a:lnSpc>
                        <a:spcAft>
                          <a:spcPts val="0"/>
                        </a:spcAft>
                      </a:pPr>
                      <a:r>
                        <a:rPr lang="es-HN" sz="1200">
                          <a:effectLst/>
                        </a:rPr>
                        <a:t>Departamento</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Homicidios</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Sentencias condenatorias</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Impunidad</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Homicidios</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Sentencias condenatorias</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Impunidad</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extLst>
                  <a:ext uri="{0D108BD9-81ED-4DB2-BD59-A6C34878D82A}">
                    <a16:rowId xmlns:a16="http://schemas.microsoft.com/office/drawing/2014/main" val="3311093975"/>
                  </a:ext>
                </a:extLst>
              </a:tr>
              <a:tr h="178845">
                <a:tc>
                  <a:txBody>
                    <a:bodyPr/>
                    <a:lstStyle/>
                    <a:p>
                      <a:pPr algn="ctr">
                        <a:lnSpc>
                          <a:spcPct val="107000"/>
                        </a:lnSpc>
                        <a:spcAft>
                          <a:spcPts val="0"/>
                        </a:spcAft>
                      </a:pPr>
                      <a:r>
                        <a:rPr lang="es-HN" sz="1200">
                          <a:effectLst/>
                        </a:rPr>
                        <a:t>Gracias a Dios</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16</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0</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100.00%</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21</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0</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100.00%</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extLst>
                  <a:ext uri="{0D108BD9-81ED-4DB2-BD59-A6C34878D82A}">
                    <a16:rowId xmlns:a16="http://schemas.microsoft.com/office/drawing/2014/main" val="2580978573"/>
                  </a:ext>
                </a:extLst>
              </a:tr>
              <a:tr h="178845">
                <a:tc>
                  <a:txBody>
                    <a:bodyPr/>
                    <a:lstStyle/>
                    <a:p>
                      <a:pPr algn="ctr">
                        <a:lnSpc>
                          <a:spcPct val="107000"/>
                        </a:lnSpc>
                        <a:spcAft>
                          <a:spcPts val="0"/>
                        </a:spcAft>
                      </a:pPr>
                      <a:r>
                        <a:rPr lang="es-HN" sz="1200">
                          <a:effectLst/>
                        </a:rPr>
                        <a:t>Yoro</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534</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11</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97.94%</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347</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17</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95.10%</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extLst>
                  <a:ext uri="{0D108BD9-81ED-4DB2-BD59-A6C34878D82A}">
                    <a16:rowId xmlns:a16="http://schemas.microsoft.com/office/drawing/2014/main" val="664066847"/>
                  </a:ext>
                </a:extLst>
              </a:tr>
              <a:tr h="178845">
                <a:tc>
                  <a:txBody>
                    <a:bodyPr/>
                    <a:lstStyle/>
                    <a:p>
                      <a:pPr algn="ctr">
                        <a:lnSpc>
                          <a:spcPct val="107000"/>
                        </a:lnSpc>
                        <a:spcAft>
                          <a:spcPts val="0"/>
                        </a:spcAft>
                      </a:pPr>
                      <a:r>
                        <a:rPr lang="es-HN" sz="1200">
                          <a:effectLst/>
                        </a:rPr>
                        <a:t>Atlántida</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545</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26</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95.23%</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271</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16</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94.10%</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extLst>
                  <a:ext uri="{0D108BD9-81ED-4DB2-BD59-A6C34878D82A}">
                    <a16:rowId xmlns:a16="http://schemas.microsoft.com/office/drawing/2014/main" val="1494588047"/>
                  </a:ext>
                </a:extLst>
              </a:tr>
              <a:tr h="178845">
                <a:tc>
                  <a:txBody>
                    <a:bodyPr/>
                    <a:lstStyle/>
                    <a:p>
                      <a:pPr algn="ctr">
                        <a:lnSpc>
                          <a:spcPct val="107000"/>
                        </a:lnSpc>
                        <a:spcAft>
                          <a:spcPts val="0"/>
                        </a:spcAft>
                      </a:pPr>
                      <a:r>
                        <a:rPr lang="es-HN" sz="1200">
                          <a:effectLst/>
                        </a:rPr>
                        <a:t>Colón</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275</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9</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96.73%</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140</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9</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93.57%</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extLst>
                  <a:ext uri="{0D108BD9-81ED-4DB2-BD59-A6C34878D82A}">
                    <a16:rowId xmlns:a16="http://schemas.microsoft.com/office/drawing/2014/main" val="1635487894"/>
                  </a:ext>
                </a:extLst>
              </a:tr>
              <a:tr h="317760">
                <a:tc>
                  <a:txBody>
                    <a:bodyPr/>
                    <a:lstStyle/>
                    <a:p>
                      <a:pPr algn="ctr">
                        <a:lnSpc>
                          <a:spcPct val="107000"/>
                        </a:lnSpc>
                        <a:spcAft>
                          <a:spcPts val="0"/>
                        </a:spcAft>
                      </a:pPr>
                      <a:r>
                        <a:rPr lang="es-HN" sz="1200">
                          <a:effectLst/>
                        </a:rPr>
                        <a:t>Islas de la Bahía</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26</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1</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96.15%</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24</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2</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91.67%</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extLst>
                  <a:ext uri="{0D108BD9-81ED-4DB2-BD59-A6C34878D82A}">
                    <a16:rowId xmlns:a16="http://schemas.microsoft.com/office/drawing/2014/main" val="1729526277"/>
                  </a:ext>
                </a:extLst>
              </a:tr>
              <a:tr h="178845">
                <a:tc>
                  <a:txBody>
                    <a:bodyPr/>
                    <a:lstStyle/>
                    <a:p>
                      <a:pPr algn="ctr">
                        <a:lnSpc>
                          <a:spcPct val="107000"/>
                        </a:lnSpc>
                        <a:spcAft>
                          <a:spcPts val="0"/>
                        </a:spcAft>
                      </a:pPr>
                      <a:r>
                        <a:rPr lang="es-HN" sz="1200">
                          <a:effectLst/>
                        </a:rPr>
                        <a:t>Cortés</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2,127</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48</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97.74%</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947</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89</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90.60%</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extLst>
                  <a:ext uri="{0D108BD9-81ED-4DB2-BD59-A6C34878D82A}">
                    <a16:rowId xmlns:a16="http://schemas.microsoft.com/office/drawing/2014/main" val="2276722406"/>
                  </a:ext>
                </a:extLst>
              </a:tr>
              <a:tr h="178845">
                <a:tc>
                  <a:txBody>
                    <a:bodyPr/>
                    <a:lstStyle/>
                    <a:p>
                      <a:pPr algn="ctr">
                        <a:lnSpc>
                          <a:spcPct val="107000"/>
                        </a:lnSpc>
                        <a:spcAft>
                          <a:spcPts val="0"/>
                        </a:spcAft>
                      </a:pPr>
                      <a:r>
                        <a:rPr lang="es-HN" sz="1200">
                          <a:effectLst/>
                        </a:rPr>
                        <a:t>Santa Bárbara</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317</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13</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95.90%</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212</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21</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90.09%</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extLst>
                  <a:ext uri="{0D108BD9-81ED-4DB2-BD59-A6C34878D82A}">
                    <a16:rowId xmlns:a16="http://schemas.microsoft.com/office/drawing/2014/main" val="4019510231"/>
                  </a:ext>
                </a:extLst>
              </a:tr>
              <a:tr h="178845">
                <a:tc>
                  <a:txBody>
                    <a:bodyPr/>
                    <a:lstStyle/>
                    <a:p>
                      <a:pPr algn="ctr">
                        <a:lnSpc>
                          <a:spcPct val="107000"/>
                        </a:lnSpc>
                        <a:spcAft>
                          <a:spcPts val="0"/>
                        </a:spcAft>
                      </a:pPr>
                      <a:r>
                        <a:rPr lang="es-HN" sz="1200">
                          <a:effectLst/>
                        </a:rPr>
                        <a:t>Olancho</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491</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23</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95.32%</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203</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22</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89.16%</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extLst>
                  <a:ext uri="{0D108BD9-81ED-4DB2-BD59-A6C34878D82A}">
                    <a16:rowId xmlns:a16="http://schemas.microsoft.com/office/drawing/2014/main" val="1090228109"/>
                  </a:ext>
                </a:extLst>
              </a:tr>
              <a:tr h="178845">
                <a:tc>
                  <a:txBody>
                    <a:bodyPr/>
                    <a:lstStyle/>
                    <a:p>
                      <a:pPr algn="ctr">
                        <a:lnSpc>
                          <a:spcPct val="107000"/>
                        </a:lnSpc>
                        <a:spcAft>
                          <a:spcPts val="0"/>
                        </a:spcAft>
                      </a:pPr>
                      <a:r>
                        <a:rPr lang="es-HN" sz="1200">
                          <a:effectLst/>
                        </a:rPr>
                        <a:t>Valle</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41</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5</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87.80%</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42</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5</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88.10%</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extLst>
                  <a:ext uri="{0D108BD9-81ED-4DB2-BD59-A6C34878D82A}">
                    <a16:rowId xmlns:a16="http://schemas.microsoft.com/office/drawing/2014/main" val="2263535686"/>
                  </a:ext>
                </a:extLst>
              </a:tr>
              <a:tr h="317760">
                <a:tc>
                  <a:txBody>
                    <a:bodyPr/>
                    <a:lstStyle/>
                    <a:p>
                      <a:pPr algn="ctr">
                        <a:lnSpc>
                          <a:spcPct val="107000"/>
                        </a:lnSpc>
                        <a:spcAft>
                          <a:spcPts val="0"/>
                        </a:spcAft>
                      </a:pPr>
                      <a:r>
                        <a:rPr lang="es-HN" sz="1200">
                          <a:effectLst/>
                        </a:rPr>
                        <a:t>Francisco Morazán</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1,171</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27</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97.69%</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696</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94</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86.49%</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extLst>
                  <a:ext uri="{0D108BD9-81ED-4DB2-BD59-A6C34878D82A}">
                    <a16:rowId xmlns:a16="http://schemas.microsoft.com/office/drawing/2014/main" val="3081268977"/>
                  </a:ext>
                </a:extLst>
              </a:tr>
              <a:tr h="178845">
                <a:tc>
                  <a:txBody>
                    <a:bodyPr/>
                    <a:lstStyle/>
                    <a:p>
                      <a:pPr algn="ctr">
                        <a:lnSpc>
                          <a:spcPct val="107000"/>
                        </a:lnSpc>
                        <a:spcAft>
                          <a:spcPts val="0"/>
                        </a:spcAft>
                      </a:pPr>
                      <a:r>
                        <a:rPr lang="es-HN" sz="1200">
                          <a:effectLst/>
                        </a:rPr>
                        <a:t>El Paraíso</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137</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7</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94.89%</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129</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18</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86.05%</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extLst>
                  <a:ext uri="{0D108BD9-81ED-4DB2-BD59-A6C34878D82A}">
                    <a16:rowId xmlns:a16="http://schemas.microsoft.com/office/drawing/2014/main" val="1572156058"/>
                  </a:ext>
                </a:extLst>
              </a:tr>
              <a:tr h="178845">
                <a:tc>
                  <a:txBody>
                    <a:bodyPr/>
                    <a:lstStyle/>
                    <a:p>
                      <a:pPr algn="ctr">
                        <a:lnSpc>
                          <a:spcPct val="107000"/>
                        </a:lnSpc>
                        <a:spcAft>
                          <a:spcPts val="0"/>
                        </a:spcAft>
                      </a:pPr>
                      <a:r>
                        <a:rPr lang="es-HN" sz="1200">
                          <a:effectLst/>
                        </a:rPr>
                        <a:t>Intibucá</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79</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20</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74.68%</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75</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12</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84.00%</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extLst>
                  <a:ext uri="{0D108BD9-81ED-4DB2-BD59-A6C34878D82A}">
                    <a16:rowId xmlns:a16="http://schemas.microsoft.com/office/drawing/2014/main" val="2340064819"/>
                  </a:ext>
                </a:extLst>
              </a:tr>
              <a:tr h="178845">
                <a:tc>
                  <a:txBody>
                    <a:bodyPr/>
                    <a:lstStyle/>
                    <a:p>
                      <a:pPr algn="ctr">
                        <a:lnSpc>
                          <a:spcPct val="107000"/>
                        </a:lnSpc>
                        <a:spcAft>
                          <a:spcPts val="0"/>
                        </a:spcAft>
                      </a:pPr>
                      <a:r>
                        <a:rPr lang="es-HN" sz="1200">
                          <a:effectLst/>
                        </a:rPr>
                        <a:t>Ocotepeque</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138</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2</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98.55%</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46</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9</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80.43%</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extLst>
                  <a:ext uri="{0D108BD9-81ED-4DB2-BD59-A6C34878D82A}">
                    <a16:rowId xmlns:a16="http://schemas.microsoft.com/office/drawing/2014/main" val="353092856"/>
                  </a:ext>
                </a:extLst>
              </a:tr>
              <a:tr h="178845">
                <a:tc>
                  <a:txBody>
                    <a:bodyPr/>
                    <a:lstStyle/>
                    <a:p>
                      <a:pPr algn="ctr">
                        <a:lnSpc>
                          <a:spcPct val="107000"/>
                        </a:lnSpc>
                        <a:spcAft>
                          <a:spcPts val="0"/>
                        </a:spcAft>
                      </a:pPr>
                      <a:r>
                        <a:rPr lang="es-HN" sz="1200">
                          <a:effectLst/>
                        </a:rPr>
                        <a:t>Copán</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395</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24</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93.92%</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184</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39</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78.80%</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extLst>
                  <a:ext uri="{0D108BD9-81ED-4DB2-BD59-A6C34878D82A}">
                    <a16:rowId xmlns:a16="http://schemas.microsoft.com/office/drawing/2014/main" val="1701306898"/>
                  </a:ext>
                </a:extLst>
              </a:tr>
              <a:tr h="178845">
                <a:tc>
                  <a:txBody>
                    <a:bodyPr/>
                    <a:lstStyle/>
                    <a:p>
                      <a:pPr algn="ctr">
                        <a:lnSpc>
                          <a:spcPct val="107000"/>
                        </a:lnSpc>
                        <a:spcAft>
                          <a:spcPts val="0"/>
                        </a:spcAft>
                      </a:pPr>
                      <a:r>
                        <a:rPr lang="es-HN" sz="1200">
                          <a:effectLst/>
                        </a:rPr>
                        <a:t>Comayagua</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428</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28</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93.46%</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272</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60</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77.94%</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extLst>
                  <a:ext uri="{0D108BD9-81ED-4DB2-BD59-A6C34878D82A}">
                    <a16:rowId xmlns:a16="http://schemas.microsoft.com/office/drawing/2014/main" val="3754555071"/>
                  </a:ext>
                </a:extLst>
              </a:tr>
              <a:tr h="178845">
                <a:tc>
                  <a:txBody>
                    <a:bodyPr/>
                    <a:lstStyle/>
                    <a:p>
                      <a:pPr algn="ctr">
                        <a:lnSpc>
                          <a:spcPct val="107000"/>
                        </a:lnSpc>
                        <a:spcAft>
                          <a:spcPts val="0"/>
                        </a:spcAft>
                      </a:pPr>
                      <a:r>
                        <a:rPr lang="es-HN" sz="1200">
                          <a:effectLst/>
                        </a:rPr>
                        <a:t>Lempira</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232</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20</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91.38%</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116</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29</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75.00%</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extLst>
                  <a:ext uri="{0D108BD9-81ED-4DB2-BD59-A6C34878D82A}">
                    <a16:rowId xmlns:a16="http://schemas.microsoft.com/office/drawing/2014/main" val="2260029945"/>
                  </a:ext>
                </a:extLst>
              </a:tr>
              <a:tr h="178845">
                <a:tc>
                  <a:txBody>
                    <a:bodyPr/>
                    <a:lstStyle/>
                    <a:p>
                      <a:pPr algn="ctr">
                        <a:lnSpc>
                          <a:spcPct val="107000"/>
                        </a:lnSpc>
                        <a:spcAft>
                          <a:spcPts val="0"/>
                        </a:spcAft>
                      </a:pPr>
                      <a:r>
                        <a:rPr lang="es-HN" sz="1200">
                          <a:effectLst/>
                        </a:rPr>
                        <a:t>La Paz</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79</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3</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96.20%</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41</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11</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73.17%</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extLst>
                  <a:ext uri="{0D108BD9-81ED-4DB2-BD59-A6C34878D82A}">
                    <a16:rowId xmlns:a16="http://schemas.microsoft.com/office/drawing/2014/main" val="3456111229"/>
                  </a:ext>
                </a:extLst>
              </a:tr>
              <a:tr h="178845">
                <a:tc>
                  <a:txBody>
                    <a:bodyPr/>
                    <a:lstStyle/>
                    <a:p>
                      <a:pPr algn="ctr">
                        <a:lnSpc>
                          <a:spcPct val="107000"/>
                        </a:lnSpc>
                        <a:spcAft>
                          <a:spcPts val="0"/>
                        </a:spcAft>
                      </a:pPr>
                      <a:r>
                        <a:rPr lang="es-HN" sz="1200">
                          <a:effectLst/>
                        </a:rPr>
                        <a:t>Choluteca</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141</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7</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95.04%</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100</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33</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67.00%</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extLst>
                  <a:ext uri="{0D108BD9-81ED-4DB2-BD59-A6C34878D82A}">
                    <a16:rowId xmlns:a16="http://schemas.microsoft.com/office/drawing/2014/main" val="2567868447"/>
                  </a:ext>
                </a:extLst>
              </a:tr>
              <a:tr h="178845">
                <a:tc>
                  <a:txBody>
                    <a:bodyPr/>
                    <a:lstStyle/>
                    <a:p>
                      <a:pPr algn="ctr">
                        <a:lnSpc>
                          <a:spcPct val="107000"/>
                        </a:lnSpc>
                        <a:spcAft>
                          <a:spcPts val="0"/>
                        </a:spcAft>
                      </a:pPr>
                      <a:r>
                        <a:rPr lang="es-HN" sz="1200">
                          <a:effectLst/>
                        </a:rPr>
                        <a:t>Total</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7172</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274</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96.18%</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3866</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a:effectLst/>
                        </a:rPr>
                        <a:t>486</a:t>
                      </a:r>
                      <a:endParaRPr lang="es-HN" sz="120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tc>
                  <a:txBody>
                    <a:bodyPr/>
                    <a:lstStyle/>
                    <a:p>
                      <a:pPr algn="ctr">
                        <a:lnSpc>
                          <a:spcPct val="107000"/>
                        </a:lnSpc>
                        <a:spcAft>
                          <a:spcPts val="0"/>
                        </a:spcAft>
                      </a:pPr>
                      <a:r>
                        <a:rPr lang="es-HN" sz="1200" dirty="0">
                          <a:effectLst/>
                        </a:rPr>
                        <a:t>87.43%</a:t>
                      </a:r>
                      <a:endParaRPr lang="es-H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368" marR="39368" marT="0" marB="0" anchor="ctr"/>
                </a:tc>
                <a:extLst>
                  <a:ext uri="{0D108BD9-81ED-4DB2-BD59-A6C34878D82A}">
                    <a16:rowId xmlns:a16="http://schemas.microsoft.com/office/drawing/2014/main" val="669646604"/>
                  </a:ext>
                </a:extLst>
              </a:tr>
            </a:tbl>
          </a:graphicData>
        </a:graphic>
      </p:graphicFrame>
      <p:sp>
        <p:nvSpPr>
          <p:cNvPr id="6" name="Rectángulo 5"/>
          <p:cNvSpPr/>
          <p:nvPr/>
        </p:nvSpPr>
        <p:spPr>
          <a:xfrm>
            <a:off x="5960135" y="-1078217"/>
            <a:ext cx="6096000" cy="3058273"/>
          </a:xfrm>
          <a:prstGeom prst="rect">
            <a:avLst/>
          </a:prstGeom>
        </p:spPr>
        <p:txBody>
          <a:bodyPr>
            <a:spAutoFit/>
          </a:bodyPr>
          <a:lstStyle/>
          <a:p>
            <a:pPr algn="just">
              <a:lnSpc>
                <a:spcPct val="115000"/>
              </a:lnSpc>
              <a:spcAft>
                <a:spcPts val="800"/>
              </a:spcAft>
            </a:pPr>
            <a:r>
              <a:rPr lang="es-HN" sz="1200" dirty="0">
                <a:latin typeface="Calibri Light" panose="020F0302020204030204" pitchFamily="34" charset="0"/>
                <a:ea typeface="Calibri" panose="020F0502020204030204" pitchFamily="34" charset="0"/>
                <a:cs typeface="Times New Roman" panose="02020603050405020304" pitchFamily="18" charset="0"/>
              </a:rPr>
              <a:t> Los casos de Francisco Morazán y Cortés son especiales considerando la carga poblacional con la que cuentan ambos departamentos. Según el Instituto Nacional de Estadística (INE), Cortés tuvo una proyección poblacional de 1,686,094 habitantes, y Francisco Morazán de 1,601,291 habitantes. Cortés registra una reducción de un 55% en el número de homicidios, y un aumento del 46% en el número de sentencias condenatorias, ambas con respecto a 2012; a pesar de ello, mantiene un índice de impunidad de 90.60%, lo cual es significativamente alto. </a:t>
            </a:r>
            <a:endParaRPr lang="es-HN"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HN" sz="1200" dirty="0">
                <a:latin typeface="Calibri Light" panose="020F0302020204030204" pitchFamily="34" charset="0"/>
                <a:ea typeface="Calibri" panose="020F0502020204030204" pitchFamily="34" charset="0"/>
                <a:cs typeface="Times New Roman" panose="02020603050405020304" pitchFamily="18" charset="0"/>
              </a:rPr>
              <a:t>Francisco Morazán, registra un decrecimiento del 40% en el número de homicidios registrados y, un aumento del 71% en el número de sentencias condenatorias, manteniendo un índice de impunidad del 86.49%. </a:t>
            </a:r>
            <a:endParaRPr lang="es-HN"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HN" sz="1200" dirty="0">
                <a:latin typeface="Calibri Light" panose="020F0302020204030204" pitchFamily="34" charset="0"/>
                <a:ea typeface="Calibri" panose="020F0502020204030204" pitchFamily="34" charset="0"/>
                <a:cs typeface="Times New Roman" panose="02020603050405020304" pitchFamily="18" charset="0"/>
              </a:rPr>
              <a:t>Al hacer una ilustración del índice de impunidad en el mapa que contiene  la división política de Honduras, se vislumbra una distribución de los departamentos con los índices más altos en la costa norte, ubicándose los departamentos con los índices más bajos en la zona occidental, salvo Choluteca que es el que obtuvo la mejor puntuación en la zona sur. </a:t>
            </a:r>
            <a:endParaRPr lang="es-HN"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39277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51554" y="104240"/>
            <a:ext cx="7665111" cy="692663"/>
          </a:xfrm>
        </p:spPr>
        <p:txBody>
          <a:bodyPr>
            <a:normAutofit/>
          </a:bodyPr>
          <a:lstStyle/>
          <a:p>
            <a:pPr lvl="0" algn="r"/>
            <a:r>
              <a:rPr lang="es-HN" sz="3200" b="1" dirty="0">
                <a:solidFill>
                  <a:srgbClr val="00758D"/>
                </a:solidFill>
                <a:latin typeface="Berlin Sans FB Demi" panose="020E0802020502020306" pitchFamily="34" charset="0"/>
              </a:rPr>
              <a:t>Judicialización de los Homicidios</a:t>
            </a:r>
          </a:p>
        </p:txBody>
      </p:sp>
      <p:sp>
        <p:nvSpPr>
          <p:cNvPr id="4" name="Rectángulo 3"/>
          <p:cNvSpPr/>
          <p:nvPr/>
        </p:nvSpPr>
        <p:spPr>
          <a:xfrm>
            <a:off x="0" y="6176963"/>
            <a:ext cx="12192000" cy="681037"/>
          </a:xfrm>
          <a:prstGeom prst="rect">
            <a:avLst/>
          </a:prstGeom>
          <a:gradFill>
            <a:gsLst>
              <a:gs pos="0">
                <a:srgbClr val="FFC000"/>
              </a:gs>
              <a:gs pos="26000">
                <a:srgbClr val="79994A"/>
              </a:gs>
              <a:gs pos="36000">
                <a:srgbClr val="00758D"/>
              </a:gs>
            </a:gsLst>
            <a:lin ang="5400000" scaled="1"/>
          </a:gra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7" name="Rectángulo 6"/>
          <p:cNvSpPr/>
          <p:nvPr/>
        </p:nvSpPr>
        <p:spPr>
          <a:xfrm>
            <a:off x="0" y="711569"/>
            <a:ext cx="8640000" cy="72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9" name="Rectángulo 8"/>
          <p:cNvSpPr/>
          <p:nvPr/>
        </p:nvSpPr>
        <p:spPr>
          <a:xfrm>
            <a:off x="3552000" y="796903"/>
            <a:ext cx="8640000" cy="72000"/>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pic>
        <p:nvPicPr>
          <p:cNvPr id="10" name="Imagen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1" y="5572"/>
            <a:ext cx="2754000" cy="720000"/>
          </a:xfrm>
          <a:prstGeom prst="rect">
            <a:avLst/>
          </a:prstGeom>
        </p:spPr>
      </p:pic>
      <p:sp>
        <p:nvSpPr>
          <p:cNvPr id="3" name="Rectángulo 2"/>
          <p:cNvSpPr/>
          <p:nvPr/>
        </p:nvSpPr>
        <p:spPr>
          <a:xfrm>
            <a:off x="150796" y="1061702"/>
            <a:ext cx="6096000" cy="388696"/>
          </a:xfrm>
          <a:prstGeom prst="rect">
            <a:avLst/>
          </a:prstGeom>
        </p:spPr>
        <p:txBody>
          <a:bodyPr>
            <a:spAutoFit/>
          </a:bodyPr>
          <a:lstStyle/>
          <a:p>
            <a:pPr algn="just">
              <a:lnSpc>
                <a:spcPct val="107000"/>
              </a:lnSpc>
              <a:spcAft>
                <a:spcPts val="800"/>
              </a:spcAft>
            </a:pPr>
            <a:r>
              <a:rPr lang="es-HN" b="1" dirty="0" smtClean="0">
                <a:solidFill>
                  <a:srgbClr val="1F4E79"/>
                </a:solidFill>
                <a:latin typeface="Calibri Light" panose="020F0302020204030204" pitchFamily="34" charset="0"/>
                <a:ea typeface="Calibri" panose="020F0502020204030204" pitchFamily="34" charset="0"/>
                <a:cs typeface="Times New Roman" panose="02020603050405020304" pitchFamily="18" charset="0"/>
              </a:rPr>
              <a:t>Distribución </a:t>
            </a:r>
            <a:r>
              <a:rPr lang="es-HN" b="1" dirty="0">
                <a:solidFill>
                  <a:srgbClr val="1F4E79"/>
                </a:solidFill>
                <a:latin typeface="Calibri Light" panose="020F0302020204030204" pitchFamily="34" charset="0"/>
                <a:ea typeface="Calibri" panose="020F0502020204030204" pitchFamily="34" charset="0"/>
                <a:cs typeface="Times New Roman" panose="02020603050405020304" pitchFamily="18" charset="0"/>
              </a:rPr>
              <a:t>geográfica de los índices de impunidad en 2012.</a:t>
            </a:r>
            <a:endParaRPr lang="es-HN"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923908" y="1817052"/>
            <a:ext cx="4549775" cy="2858135"/>
          </a:xfrm>
          <a:prstGeom prst="rect">
            <a:avLst/>
          </a:prstGeom>
          <a:noFill/>
        </p:spPr>
      </p:pic>
      <p:sp>
        <p:nvSpPr>
          <p:cNvPr id="5" name="Rectángulo 4"/>
          <p:cNvSpPr/>
          <p:nvPr/>
        </p:nvSpPr>
        <p:spPr>
          <a:xfrm>
            <a:off x="6246796" y="5458145"/>
            <a:ext cx="5633273" cy="369332"/>
          </a:xfrm>
          <a:prstGeom prst="rect">
            <a:avLst/>
          </a:prstGeom>
        </p:spPr>
        <p:txBody>
          <a:bodyPr wrap="none">
            <a:spAutoFit/>
          </a:bodyPr>
          <a:lstStyle/>
          <a:p>
            <a:r>
              <a:rPr lang="es-HN" b="1" dirty="0">
                <a:solidFill>
                  <a:srgbClr val="1F4E79"/>
                </a:solidFill>
                <a:latin typeface="Calibri Light" panose="020F0302020204030204" pitchFamily="34" charset="0"/>
                <a:ea typeface="Calibri" panose="020F0502020204030204" pitchFamily="34" charset="0"/>
                <a:cs typeface="Times New Roman" panose="02020603050405020304" pitchFamily="18" charset="0"/>
              </a:rPr>
              <a:t>Distribución geográfica de los índices de impunidad en 2017</a:t>
            </a:r>
            <a:endParaRPr lang="es-HN" dirty="0"/>
          </a:p>
        </p:txBody>
      </p:sp>
      <p:grpSp>
        <p:nvGrpSpPr>
          <p:cNvPr id="11" name="Grupo 10"/>
          <p:cNvGrpSpPr/>
          <p:nvPr/>
        </p:nvGrpSpPr>
        <p:grpSpPr>
          <a:xfrm>
            <a:off x="6549340" y="1918360"/>
            <a:ext cx="4752975" cy="3065145"/>
            <a:chOff x="0" y="0"/>
            <a:chExt cx="6141982" cy="4620172"/>
          </a:xfrm>
        </p:grpSpPr>
        <p:pic>
          <p:nvPicPr>
            <p:cNvPr id="12" name="Imagen 11"/>
            <p:cNvPicPr>
              <a:picLocks noChangeAspect="1"/>
            </p:cNvPicPr>
            <p:nvPr/>
          </p:nvPicPr>
          <p:blipFill rotWithShape="1">
            <a:blip r:embed="rId4"/>
            <a:srcRect l="11374" t="7185" r="12665" b="6187"/>
            <a:stretch/>
          </p:blipFill>
          <p:spPr>
            <a:xfrm>
              <a:off x="0" y="0"/>
              <a:ext cx="6141982" cy="4620172"/>
            </a:xfrm>
            <a:prstGeom prst="rect">
              <a:avLst/>
            </a:prstGeom>
          </p:spPr>
        </p:pic>
        <p:pic>
          <p:nvPicPr>
            <p:cNvPr id="13" name="Imagen 12"/>
            <p:cNvPicPr>
              <a:picLocks noChangeAspect="1"/>
            </p:cNvPicPr>
            <p:nvPr/>
          </p:nvPicPr>
          <p:blipFill rotWithShape="1">
            <a:blip r:embed="rId4"/>
            <a:srcRect l="-135" t="82111" r="89303" b="-614"/>
            <a:stretch/>
          </p:blipFill>
          <p:spPr>
            <a:xfrm>
              <a:off x="4795344" y="3098361"/>
              <a:ext cx="875862" cy="986868"/>
            </a:xfrm>
            <a:prstGeom prst="rect">
              <a:avLst/>
            </a:prstGeom>
          </p:spPr>
        </p:pic>
      </p:grpSp>
    </p:spTree>
    <p:extLst>
      <p:ext uri="{BB962C8B-B14F-4D97-AF65-F5344CB8AC3E}">
        <p14:creationId xmlns:p14="http://schemas.microsoft.com/office/powerpoint/2010/main" val="1427333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51554" y="104240"/>
            <a:ext cx="7665111" cy="692663"/>
          </a:xfrm>
        </p:spPr>
        <p:txBody>
          <a:bodyPr>
            <a:normAutofit/>
          </a:bodyPr>
          <a:lstStyle/>
          <a:p>
            <a:pPr lvl="0" algn="r"/>
            <a:r>
              <a:rPr lang="es-HN" sz="3200" b="1" dirty="0">
                <a:solidFill>
                  <a:srgbClr val="00758D"/>
                </a:solidFill>
                <a:latin typeface="Berlin Sans FB Demi" panose="020E0802020502020306" pitchFamily="34" charset="0"/>
              </a:rPr>
              <a:t>Judicialización de los Homicidios</a:t>
            </a:r>
          </a:p>
        </p:txBody>
      </p:sp>
      <p:sp>
        <p:nvSpPr>
          <p:cNvPr id="4" name="Rectángulo 3"/>
          <p:cNvSpPr/>
          <p:nvPr/>
        </p:nvSpPr>
        <p:spPr>
          <a:xfrm>
            <a:off x="0" y="6176963"/>
            <a:ext cx="12192000" cy="681037"/>
          </a:xfrm>
          <a:prstGeom prst="rect">
            <a:avLst/>
          </a:prstGeom>
          <a:gradFill>
            <a:gsLst>
              <a:gs pos="0">
                <a:srgbClr val="FFC000"/>
              </a:gs>
              <a:gs pos="26000">
                <a:srgbClr val="79994A"/>
              </a:gs>
              <a:gs pos="36000">
                <a:srgbClr val="00758D"/>
              </a:gs>
            </a:gsLst>
            <a:lin ang="5400000" scaled="1"/>
          </a:gra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7" name="Rectángulo 6"/>
          <p:cNvSpPr/>
          <p:nvPr/>
        </p:nvSpPr>
        <p:spPr>
          <a:xfrm>
            <a:off x="0" y="711569"/>
            <a:ext cx="8640000" cy="72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9" name="Rectángulo 8"/>
          <p:cNvSpPr/>
          <p:nvPr/>
        </p:nvSpPr>
        <p:spPr>
          <a:xfrm>
            <a:off x="3552000" y="796903"/>
            <a:ext cx="8640000" cy="72000"/>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pic>
        <p:nvPicPr>
          <p:cNvPr id="10" name="Imagen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1" y="5572"/>
            <a:ext cx="2754000" cy="720000"/>
          </a:xfrm>
          <a:prstGeom prst="rect">
            <a:avLst/>
          </a:prstGeom>
        </p:spPr>
      </p:pic>
      <p:sp>
        <p:nvSpPr>
          <p:cNvPr id="3" name="Rectángulo 2"/>
          <p:cNvSpPr/>
          <p:nvPr/>
        </p:nvSpPr>
        <p:spPr>
          <a:xfrm>
            <a:off x="787667" y="933762"/>
            <a:ext cx="10616665" cy="5178341"/>
          </a:xfrm>
          <a:prstGeom prst="rect">
            <a:avLst/>
          </a:prstGeom>
        </p:spPr>
        <p:txBody>
          <a:bodyPr wrap="square">
            <a:spAutoFit/>
          </a:bodyPr>
          <a:lstStyle/>
          <a:p>
            <a:pPr algn="just">
              <a:lnSpc>
                <a:spcPct val="115000"/>
              </a:lnSpc>
              <a:spcAft>
                <a:spcPts val="800"/>
              </a:spcAft>
            </a:pPr>
            <a:r>
              <a:rPr lang="es-HN" dirty="0">
                <a:latin typeface="Calibri Light" panose="020F0302020204030204" pitchFamily="34" charset="0"/>
                <a:ea typeface="Calibri" panose="020F0502020204030204" pitchFamily="34" charset="0"/>
                <a:cs typeface="Times New Roman" panose="02020603050405020304" pitchFamily="18" charset="0"/>
              </a:rPr>
              <a:t>Los departamentos de La Paz y Choluteca se posicionaron en 2017 como los departamentos con los índices de impunidad más bajos con un 67% y 74% respectivamente. </a:t>
            </a:r>
            <a:endParaRPr lang="es-HN"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HN" dirty="0">
                <a:latin typeface="Calibri Light" panose="020F0302020204030204" pitchFamily="34" charset="0"/>
                <a:ea typeface="Calibri" panose="020F0502020204030204" pitchFamily="34" charset="0"/>
                <a:cs typeface="Times New Roman" panose="02020603050405020304" pitchFamily="18" charset="0"/>
              </a:rPr>
              <a:t>Al hacer mención de la coordinación que idealmente debe existir entre las autoridades encargadas de la prevención, persecución, judicialización y sanción del delito, la Gráfica desarrolla el comportamiento de la Tasa de Homicidio por cada 100,000 habitantes y el Índice de Impunidad por cada departamento. </a:t>
            </a:r>
            <a:endParaRPr lang="es-HN"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HN" dirty="0">
                <a:latin typeface="Calibri Light" panose="020F0302020204030204" pitchFamily="34" charset="0"/>
                <a:ea typeface="Calibri" panose="020F0502020204030204" pitchFamily="34" charset="0"/>
                <a:cs typeface="Times New Roman" panose="02020603050405020304" pitchFamily="18" charset="0"/>
              </a:rPr>
              <a:t>Cada índice responde a diferentes momentos de actuación de las autoridades competentes, es decir, la tasa de homicidio es un reflejo del impacto de las políticas públicas en materia de seguridad ciudadana y, el Índice de Impunidad responde a la ausencia de la sanción correspondiente en la comisión de los homicidios. </a:t>
            </a:r>
            <a:endParaRPr lang="es-HN"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HN" dirty="0">
                <a:latin typeface="Calibri Light" panose="020F0302020204030204" pitchFamily="34" charset="0"/>
                <a:ea typeface="Calibri" panose="020F0502020204030204" pitchFamily="34" charset="0"/>
                <a:cs typeface="Times New Roman" panose="02020603050405020304" pitchFamily="18" charset="0"/>
              </a:rPr>
              <a:t>Sin duda alguna, los operadores de seguridad y justicia tienen mucho trabajo por delante, especialmente considerando que los homicidios y la impunidad figuran como dos de los flagelos que inciden directamente en el desarrollo del país, puesto que, como fue afirmado en el índice global de impunidad, ¨las sociedades donde impera la impunidad son el terreno propicio para germinar y nutrir a la corrupción, ya que las violaciones a la ley no tienen ningún castigo; esto beneficia particularmente a la población de más altos recursos y a las élites de poder político y económico, teniendo consecuencias altamente perniciosas sobre la desigualdad y el combate a la pobreza¨.</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83641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15788" y="111667"/>
            <a:ext cx="5780773" cy="635902"/>
          </a:xfrm>
        </p:spPr>
        <p:txBody>
          <a:bodyPr>
            <a:normAutofit fontScale="90000"/>
          </a:bodyPr>
          <a:lstStyle/>
          <a:p>
            <a:pPr algn="r"/>
            <a:r>
              <a:rPr lang="es-HN" b="1" dirty="0" smtClean="0">
                <a:solidFill>
                  <a:srgbClr val="00758D"/>
                </a:solidFill>
                <a:effectLst>
                  <a:outerShdw blurRad="38100" dist="38100" dir="2700000" algn="tl">
                    <a:srgbClr val="000000">
                      <a:alpha val="43137"/>
                    </a:srgbClr>
                  </a:outerShdw>
                </a:effectLst>
                <a:latin typeface="Berlin Sans FB Demi" panose="020E0802020502020306" pitchFamily="34" charset="0"/>
              </a:rPr>
              <a:t>Conclusiones</a:t>
            </a:r>
            <a:endParaRPr lang="es-HN" dirty="0">
              <a:solidFill>
                <a:srgbClr val="00758D"/>
              </a:solidFill>
              <a:effectLst>
                <a:outerShdw blurRad="38100" dist="38100" dir="2700000" algn="tl">
                  <a:srgbClr val="000000">
                    <a:alpha val="43137"/>
                  </a:srgbClr>
                </a:outerShdw>
              </a:effectLst>
              <a:latin typeface="Berlin Sans FB Demi" panose="020E0802020502020306" pitchFamily="34" charset="0"/>
            </a:endParaRPr>
          </a:p>
        </p:txBody>
      </p:sp>
      <p:sp>
        <p:nvSpPr>
          <p:cNvPr id="3" name="Marcador de contenido 2"/>
          <p:cNvSpPr>
            <a:spLocks noGrp="1"/>
          </p:cNvSpPr>
          <p:nvPr>
            <p:ph idx="1"/>
          </p:nvPr>
        </p:nvSpPr>
        <p:spPr>
          <a:xfrm>
            <a:off x="462013" y="1135781"/>
            <a:ext cx="10891787" cy="5041182"/>
          </a:xfrm>
        </p:spPr>
        <p:txBody>
          <a:bodyPr>
            <a:normAutofit fontScale="77500" lnSpcReduction="20000"/>
          </a:bodyPr>
          <a:lstStyle/>
          <a:p>
            <a:pPr lvl="0" algn="just"/>
            <a:r>
              <a:rPr lang="es-HN" b="1" dirty="0"/>
              <a:t>Homicidios</a:t>
            </a:r>
            <a:r>
              <a:rPr lang="es-HN" dirty="0"/>
              <a:t>. Se valora positivamente la reducción sustancial del 46% en  el número de homicidios registrados con respecto al año 2012. Es un logro en el trabajo de los operadores de seguridad, especialmente si se toma en cuenta que en 16 de los 18 departamentos hubo una disminución. Sin embargo, como se vislumbró en este informe, la tasa de homicidios de 43.6 por cada 100 mil habitantes todavía es significativamente alta con respecto a la región y a nivel mundial, por lo que queda mucho trabajo por hacer en materia de prevención, no sólo a partir de la reacción y represión del delito. </a:t>
            </a:r>
            <a:endParaRPr lang="es-HN" dirty="0" smtClean="0"/>
          </a:p>
          <a:p>
            <a:pPr lvl="0" algn="just"/>
            <a:endParaRPr lang="es-HN" dirty="0"/>
          </a:p>
          <a:p>
            <a:pPr algn="just"/>
            <a:r>
              <a:rPr lang="es-HN" b="1" dirty="0" smtClean="0"/>
              <a:t>Judicialización</a:t>
            </a:r>
            <a:r>
              <a:rPr lang="es-HN" b="1" dirty="0"/>
              <a:t>. </a:t>
            </a:r>
            <a:r>
              <a:rPr lang="es-HN" dirty="0"/>
              <a:t>Se valora positivamente el incremento porcentual en los índices de judicialización tomando como variables el número de homicidios y los casos ingresados al sistema de administración de justicia penal, aumentando de 14% en 2010 a 24% en 2017, no obstante, es necesario mencionar que la mejora en el índice de judicialización no responde a un aumento en el número de casos ingresados – a pesar de mantener una base mínima de 900 – sino a la reducción en el número de homicidios. Es decir, un menor número de homicidios, disminuye la diferencia con el número de casos por resolver. En consecuencia, el Ministerio Público y el resto de órganos de investigación deben canalizar eficazmente sus recursos hacia la recolección de indicios y evidencias requeridas para perseguir judicialmente el delito. </a:t>
            </a:r>
          </a:p>
        </p:txBody>
      </p:sp>
      <p:sp>
        <p:nvSpPr>
          <p:cNvPr id="4" name="Rectángulo 3"/>
          <p:cNvSpPr/>
          <p:nvPr/>
        </p:nvSpPr>
        <p:spPr>
          <a:xfrm>
            <a:off x="0" y="6176963"/>
            <a:ext cx="12192000" cy="681037"/>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5" name="Rectángulo 4"/>
          <p:cNvSpPr/>
          <p:nvPr/>
        </p:nvSpPr>
        <p:spPr>
          <a:xfrm>
            <a:off x="-15763" y="6182202"/>
            <a:ext cx="12240000" cy="18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7" name="Rectángulo 6"/>
          <p:cNvSpPr/>
          <p:nvPr/>
        </p:nvSpPr>
        <p:spPr>
          <a:xfrm>
            <a:off x="0" y="711569"/>
            <a:ext cx="8640000" cy="72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9" name="Rectángulo 8"/>
          <p:cNvSpPr/>
          <p:nvPr/>
        </p:nvSpPr>
        <p:spPr>
          <a:xfrm>
            <a:off x="3552000" y="796903"/>
            <a:ext cx="8640000" cy="72000"/>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pic>
        <p:nvPicPr>
          <p:cNvPr id="10" name="Imagen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1" y="5572"/>
            <a:ext cx="2754000" cy="720000"/>
          </a:xfrm>
          <a:prstGeom prst="rect">
            <a:avLst/>
          </a:prstGeom>
        </p:spPr>
      </p:pic>
    </p:spTree>
    <p:extLst>
      <p:ext uri="{BB962C8B-B14F-4D97-AF65-F5344CB8AC3E}">
        <p14:creationId xmlns:p14="http://schemas.microsoft.com/office/powerpoint/2010/main" val="1314077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15788" y="111667"/>
            <a:ext cx="5780773" cy="635902"/>
          </a:xfrm>
        </p:spPr>
        <p:txBody>
          <a:bodyPr>
            <a:normAutofit fontScale="90000"/>
          </a:bodyPr>
          <a:lstStyle/>
          <a:p>
            <a:pPr algn="r"/>
            <a:r>
              <a:rPr lang="es-HN" b="1" dirty="0" smtClean="0">
                <a:solidFill>
                  <a:srgbClr val="00758D"/>
                </a:solidFill>
                <a:effectLst>
                  <a:outerShdw blurRad="38100" dist="38100" dir="2700000" algn="tl">
                    <a:srgbClr val="000000">
                      <a:alpha val="43137"/>
                    </a:srgbClr>
                  </a:outerShdw>
                </a:effectLst>
                <a:latin typeface="Berlin Sans FB Demi" panose="020E0802020502020306" pitchFamily="34" charset="0"/>
              </a:rPr>
              <a:t>Conclusiones</a:t>
            </a:r>
            <a:endParaRPr lang="es-HN" dirty="0">
              <a:solidFill>
                <a:srgbClr val="00758D"/>
              </a:solidFill>
              <a:effectLst>
                <a:outerShdw blurRad="38100" dist="38100" dir="2700000" algn="tl">
                  <a:srgbClr val="000000">
                    <a:alpha val="43137"/>
                  </a:srgbClr>
                </a:outerShdw>
              </a:effectLst>
              <a:latin typeface="Berlin Sans FB Demi" panose="020E0802020502020306" pitchFamily="34" charset="0"/>
            </a:endParaRPr>
          </a:p>
        </p:txBody>
      </p:sp>
      <p:sp>
        <p:nvSpPr>
          <p:cNvPr id="3" name="Marcador de contenido 2"/>
          <p:cNvSpPr>
            <a:spLocks noGrp="1"/>
          </p:cNvSpPr>
          <p:nvPr>
            <p:ph idx="1"/>
          </p:nvPr>
        </p:nvSpPr>
        <p:spPr>
          <a:xfrm>
            <a:off x="462013" y="1135781"/>
            <a:ext cx="10891787" cy="5041182"/>
          </a:xfrm>
        </p:spPr>
        <p:txBody>
          <a:bodyPr>
            <a:normAutofit fontScale="70000" lnSpcReduction="20000"/>
          </a:bodyPr>
          <a:lstStyle/>
          <a:p>
            <a:pPr algn="just"/>
            <a:r>
              <a:rPr lang="es-HN" dirty="0"/>
              <a:t> </a:t>
            </a:r>
            <a:r>
              <a:rPr lang="es-HN" b="1" dirty="0" smtClean="0"/>
              <a:t>Impunidad</a:t>
            </a:r>
            <a:r>
              <a:rPr lang="es-HN" b="1" dirty="0"/>
              <a:t>. </a:t>
            </a:r>
            <a:r>
              <a:rPr lang="es-HN" dirty="0"/>
              <a:t>Se reconoce la reducción en el índice de impunidad, pasando de  96.44% en 2010 a un 87%, en 2017, lo que implica una diferencia de 9%. También, es positiva la duplicación producida en el porcentaje de resolución de casos, pasando de 25% en 2010 a 53.7% en 2017, esto es un indicio de que la calidad en la sustentación de los casos ingresados al sistema ha mejorado, lo cual es positivo, sin embargo, se mantiene vigente la necesidad imperiosa de fortalecer la capacidad institucional del Sistema de Administración de Justicia Penal en la persecución de los delitos contra la vida, a efecto de equiparar el número de casos ingresados que concluyen con sentencias condenatorias, con el número de homicidios registrados, de tal forma que los índices de impunidad puedan seguir disminuyendo. </a:t>
            </a:r>
          </a:p>
          <a:p>
            <a:pPr algn="just"/>
            <a:r>
              <a:rPr lang="es-HN" dirty="0"/>
              <a:t>Por lo tanto, los esfuerzos del Ministerio Público, Poder Judicial y la Dirección Policial de Investigaciones, y demás entes cooperantes del sector privado y las organizaciones de sociedad civil en materia de seguridad ciudadana e impartición de justicia deben encaminarse a continuar con la reducción de los homicidios y la impunidad, garantizando a los ciudadanos el acceso a la justicia, asegurando el pleno goce y disfrute de sus derechos humanos, tal y como lo establece la Constitución de la República y los instrumentos internacionales en materia de derechos humanos. </a:t>
            </a:r>
          </a:p>
          <a:p>
            <a:pPr lvl="0" algn="just"/>
            <a:r>
              <a:rPr lang="es-HN" b="1" dirty="0" smtClean="0"/>
              <a:t>Coordinación </a:t>
            </a:r>
            <a:r>
              <a:rPr lang="es-HN" b="1" dirty="0"/>
              <a:t>interinstitucional: </a:t>
            </a:r>
            <a:r>
              <a:rPr lang="es-HN" dirty="0"/>
              <a:t>Las instituciones que integran el Sistema de Administración de Justicia Penal, tienen roles y competencias predefinidas que deben ser ejecutados de manera eficiente a fin de contribuir de forma efectiva a la materialización de la justicia. Por tanto, es necesario actuar de forma coordinada y coherente con la finalidad de generar mejoras simultáneas en el desempeño institucional, lo cual impactará positivamente en la judicialización y posterior finalización de los casos, así como en la disminución de la mora judicial e índice de impunidad.</a:t>
            </a:r>
            <a:r>
              <a:rPr lang="es-HN" b="1" dirty="0"/>
              <a:t>  </a:t>
            </a:r>
            <a:endParaRPr lang="es-HN" dirty="0"/>
          </a:p>
          <a:p>
            <a:pPr algn="just"/>
            <a:endParaRPr lang="es-HN" dirty="0"/>
          </a:p>
        </p:txBody>
      </p:sp>
      <p:sp>
        <p:nvSpPr>
          <p:cNvPr id="4" name="Rectángulo 3"/>
          <p:cNvSpPr/>
          <p:nvPr/>
        </p:nvSpPr>
        <p:spPr>
          <a:xfrm>
            <a:off x="0" y="6176963"/>
            <a:ext cx="12192000" cy="681037"/>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5" name="Rectángulo 4"/>
          <p:cNvSpPr/>
          <p:nvPr/>
        </p:nvSpPr>
        <p:spPr>
          <a:xfrm>
            <a:off x="-15763" y="6182202"/>
            <a:ext cx="12240000" cy="18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7" name="Rectángulo 6"/>
          <p:cNvSpPr/>
          <p:nvPr/>
        </p:nvSpPr>
        <p:spPr>
          <a:xfrm>
            <a:off x="0" y="711569"/>
            <a:ext cx="8640000" cy="72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9" name="Rectángulo 8"/>
          <p:cNvSpPr/>
          <p:nvPr/>
        </p:nvSpPr>
        <p:spPr>
          <a:xfrm>
            <a:off x="3552000" y="796903"/>
            <a:ext cx="8640000" cy="72000"/>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pic>
        <p:nvPicPr>
          <p:cNvPr id="10" name="Imagen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1" y="5572"/>
            <a:ext cx="2754000" cy="720000"/>
          </a:xfrm>
          <a:prstGeom prst="rect">
            <a:avLst/>
          </a:prstGeom>
        </p:spPr>
      </p:pic>
    </p:spTree>
    <p:extLst>
      <p:ext uri="{BB962C8B-B14F-4D97-AF65-F5344CB8AC3E}">
        <p14:creationId xmlns:p14="http://schemas.microsoft.com/office/powerpoint/2010/main" val="2455149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14833" y="82573"/>
            <a:ext cx="8431735" cy="692663"/>
          </a:xfrm>
        </p:spPr>
        <p:txBody>
          <a:bodyPr>
            <a:normAutofit/>
          </a:bodyPr>
          <a:lstStyle/>
          <a:p>
            <a:pPr algn="r"/>
            <a:r>
              <a:rPr lang="es-HN" sz="3600" b="1" i="1" dirty="0" smtClean="0">
                <a:solidFill>
                  <a:srgbClr val="00758D"/>
                </a:solidFill>
                <a:effectLst>
                  <a:outerShdw blurRad="38100" dist="38100" dir="2700000" algn="tl">
                    <a:srgbClr val="000000">
                      <a:alpha val="43137"/>
                    </a:srgbClr>
                  </a:outerShdw>
                </a:effectLst>
                <a:latin typeface="Berlin Sans FB Demi" panose="020E0802020502020306" pitchFamily="34" charset="0"/>
                <a:ea typeface="Calibri" panose="020F0502020204030204" pitchFamily="34" charset="0"/>
                <a:cs typeface="Arial" panose="020B0604020202020204" pitchFamily="34" charset="0"/>
              </a:rPr>
              <a:t>El propósito del presente estudio </a:t>
            </a:r>
            <a:endParaRPr lang="es-HN" sz="3600" b="1" i="1" dirty="0">
              <a:solidFill>
                <a:srgbClr val="00758D"/>
              </a:solidFill>
              <a:effectLst>
                <a:outerShdw blurRad="38100" dist="38100" dir="2700000" algn="tl">
                  <a:srgbClr val="000000">
                    <a:alpha val="43137"/>
                  </a:srgbClr>
                </a:outerShdw>
              </a:effectLst>
              <a:latin typeface="Berlin Sans FB Demi" panose="020E0802020502020306" pitchFamily="34" charset="0"/>
            </a:endParaRPr>
          </a:p>
        </p:txBody>
      </p:sp>
      <p:sp>
        <p:nvSpPr>
          <p:cNvPr id="4" name="Rectángulo 3"/>
          <p:cNvSpPr/>
          <p:nvPr/>
        </p:nvSpPr>
        <p:spPr>
          <a:xfrm>
            <a:off x="0" y="6176963"/>
            <a:ext cx="12192000" cy="681037"/>
          </a:xfrm>
          <a:prstGeom prst="rect">
            <a:avLst/>
          </a:prstGeom>
          <a:gradFill>
            <a:gsLst>
              <a:gs pos="0">
                <a:srgbClr val="FFC000"/>
              </a:gs>
              <a:gs pos="26000">
                <a:srgbClr val="79994A"/>
              </a:gs>
              <a:gs pos="36000">
                <a:srgbClr val="00758D"/>
              </a:gs>
            </a:gsLst>
            <a:lin ang="5400000" scaled="1"/>
          </a:gra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7" name="Rectángulo 6"/>
          <p:cNvSpPr/>
          <p:nvPr/>
        </p:nvSpPr>
        <p:spPr>
          <a:xfrm>
            <a:off x="0" y="711569"/>
            <a:ext cx="8640000" cy="72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9" name="Rectángulo 8"/>
          <p:cNvSpPr/>
          <p:nvPr/>
        </p:nvSpPr>
        <p:spPr>
          <a:xfrm>
            <a:off x="3552000" y="796903"/>
            <a:ext cx="8640000" cy="72000"/>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pic>
        <p:nvPicPr>
          <p:cNvPr id="10" name="Imagen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1" y="5572"/>
            <a:ext cx="2754000" cy="720000"/>
          </a:xfrm>
          <a:prstGeom prst="rect">
            <a:avLst/>
          </a:prstGeom>
        </p:spPr>
      </p:pic>
      <p:sp>
        <p:nvSpPr>
          <p:cNvPr id="3" name="Rectángulo 2"/>
          <p:cNvSpPr/>
          <p:nvPr/>
        </p:nvSpPr>
        <p:spPr>
          <a:xfrm>
            <a:off x="462011" y="1015737"/>
            <a:ext cx="11271183" cy="5064976"/>
          </a:xfrm>
          <a:prstGeom prst="rect">
            <a:avLst/>
          </a:prstGeom>
        </p:spPr>
        <p:txBody>
          <a:bodyPr wrap="square">
            <a:spAutoFit/>
          </a:bodyPr>
          <a:lstStyle/>
          <a:p>
            <a:pPr algn="just">
              <a:lnSpc>
                <a:spcPct val="115000"/>
              </a:lnSpc>
              <a:spcAft>
                <a:spcPts val="800"/>
              </a:spcAft>
            </a:pPr>
            <a:r>
              <a:rPr lang="es-HN" sz="2800" dirty="0">
                <a:latin typeface="Calibri Light" panose="020F0302020204030204" pitchFamily="34" charset="0"/>
                <a:ea typeface="Calibri" panose="020F0502020204030204" pitchFamily="34" charset="0"/>
                <a:cs typeface="Arial" panose="020B0604020202020204" pitchFamily="34" charset="0"/>
              </a:rPr>
              <a:t>E</a:t>
            </a:r>
            <a:r>
              <a:rPr lang="es-HN" sz="2800" dirty="0" smtClean="0">
                <a:latin typeface="Calibri Light" panose="020F0302020204030204" pitchFamily="34" charset="0"/>
                <a:ea typeface="Calibri" panose="020F0502020204030204" pitchFamily="34" charset="0"/>
                <a:cs typeface="Arial" panose="020B0604020202020204" pitchFamily="34" charset="0"/>
              </a:rPr>
              <a:t>s </a:t>
            </a:r>
            <a:r>
              <a:rPr lang="es-HN" sz="2800" dirty="0">
                <a:latin typeface="Calibri Light" panose="020F0302020204030204" pitchFamily="34" charset="0"/>
                <a:ea typeface="Calibri" panose="020F0502020204030204" pitchFamily="34" charset="0"/>
                <a:cs typeface="Arial" panose="020B0604020202020204" pitchFamily="34" charset="0"/>
              </a:rPr>
              <a:t>visibilizar el estado actual de las </a:t>
            </a:r>
            <a:r>
              <a:rPr lang="es-HN" sz="2800" b="1" dirty="0">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Arial" panose="020B0604020202020204" pitchFamily="34" charset="0"/>
              </a:rPr>
              <a:t>tasas anuales</a:t>
            </a:r>
            <a:r>
              <a:rPr lang="es-HN" sz="2800" dirty="0">
                <a:latin typeface="Calibri Light" panose="020F0302020204030204" pitchFamily="34" charset="0"/>
                <a:ea typeface="Calibri" panose="020F0502020204030204" pitchFamily="34" charset="0"/>
                <a:cs typeface="Arial" panose="020B0604020202020204" pitchFamily="34" charset="0"/>
              </a:rPr>
              <a:t>, </a:t>
            </a:r>
            <a:r>
              <a:rPr lang="es-HN" sz="2800" b="1" dirty="0">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Arial" panose="020B0604020202020204" pitchFamily="34" charset="0"/>
              </a:rPr>
              <a:t>los índices de judicialización </a:t>
            </a:r>
            <a:r>
              <a:rPr lang="es-HN" sz="2800" dirty="0">
                <a:latin typeface="Calibri Light" panose="020F0302020204030204" pitchFamily="34" charset="0"/>
                <a:ea typeface="Calibri" panose="020F0502020204030204" pitchFamily="34" charset="0"/>
                <a:cs typeface="Arial" panose="020B0604020202020204" pitchFamily="34" charset="0"/>
              </a:rPr>
              <a:t>y </a:t>
            </a:r>
            <a:r>
              <a:rPr lang="es-HN" sz="2800" b="1" dirty="0">
                <a:latin typeface="Calibri Light" panose="020F0302020204030204" pitchFamily="34" charset="0"/>
                <a:ea typeface="Calibri" panose="020F0502020204030204" pitchFamily="34" charset="0"/>
                <a:cs typeface="Arial" panose="020B0604020202020204" pitchFamily="34" charset="0"/>
              </a:rPr>
              <a:t>resolución de los casos </a:t>
            </a:r>
            <a:r>
              <a:rPr lang="es-HN" sz="2800" dirty="0">
                <a:latin typeface="Calibri Light" panose="020F0302020204030204" pitchFamily="34" charset="0"/>
                <a:ea typeface="Calibri" panose="020F0502020204030204" pitchFamily="34" charset="0"/>
                <a:cs typeface="Arial" panose="020B0604020202020204" pitchFamily="34" charset="0"/>
              </a:rPr>
              <a:t>de homicidios registrados en sede judicial. </a:t>
            </a:r>
            <a:endParaRPr lang="es-HN" sz="2800" dirty="0" smtClean="0">
              <a:latin typeface="Calibri Light" panose="020F0302020204030204" pitchFamily="34" charset="0"/>
              <a:ea typeface="Calibri" panose="020F0502020204030204" pitchFamily="34" charset="0"/>
              <a:cs typeface="Arial" panose="020B0604020202020204" pitchFamily="34" charset="0"/>
            </a:endParaRPr>
          </a:p>
          <a:p>
            <a:pPr algn="just">
              <a:lnSpc>
                <a:spcPct val="115000"/>
              </a:lnSpc>
              <a:spcAft>
                <a:spcPts val="800"/>
              </a:spcAft>
            </a:pPr>
            <a:endParaRPr lang="es-HN" sz="2800" dirty="0">
              <a:latin typeface="Calibri Light" panose="020F0302020204030204" pitchFamily="34" charset="0"/>
              <a:ea typeface="Calibri" panose="020F0502020204030204" pitchFamily="34" charset="0"/>
              <a:cs typeface="Arial" panose="020B0604020202020204" pitchFamily="34" charset="0"/>
            </a:endParaRPr>
          </a:p>
          <a:p>
            <a:pPr algn="just">
              <a:lnSpc>
                <a:spcPct val="115000"/>
              </a:lnSpc>
              <a:spcAft>
                <a:spcPts val="800"/>
              </a:spcAft>
            </a:pPr>
            <a:r>
              <a:rPr lang="es-HN" sz="2800" dirty="0" smtClean="0">
                <a:latin typeface="Calibri Light" panose="020F0302020204030204" pitchFamily="34" charset="0"/>
                <a:ea typeface="Calibri" panose="020F0502020204030204" pitchFamily="34" charset="0"/>
                <a:cs typeface="Arial" panose="020B0604020202020204" pitchFamily="34" charset="0"/>
              </a:rPr>
              <a:t>En </a:t>
            </a:r>
            <a:r>
              <a:rPr lang="es-HN" sz="2800" dirty="0">
                <a:latin typeface="Calibri Light" panose="020F0302020204030204" pitchFamily="34" charset="0"/>
                <a:ea typeface="Calibri" panose="020F0502020204030204" pitchFamily="34" charset="0"/>
                <a:cs typeface="Arial" panose="020B0604020202020204" pitchFamily="34" charset="0"/>
              </a:rPr>
              <a:t>tal sentido, es preciso señalar que el análisis tendrá como ejes: </a:t>
            </a:r>
            <a:endParaRPr lang="es-HN" sz="2800" dirty="0" smtClean="0">
              <a:latin typeface="Calibri Light" panose="020F0302020204030204" pitchFamily="34" charset="0"/>
              <a:ea typeface="Calibri" panose="020F0502020204030204" pitchFamily="34" charset="0"/>
              <a:cs typeface="Arial" panose="020B0604020202020204" pitchFamily="34" charset="0"/>
            </a:endParaRPr>
          </a:p>
          <a:p>
            <a:pPr marL="800100" lvl="1" indent="-342900" algn="just">
              <a:lnSpc>
                <a:spcPct val="115000"/>
              </a:lnSpc>
              <a:spcAft>
                <a:spcPts val="800"/>
              </a:spcAft>
              <a:buFont typeface="Symbol" panose="05050102010706020507" pitchFamily="18" charset="2"/>
              <a:buChar char=""/>
            </a:pPr>
            <a:r>
              <a:rPr lang="es-HN" sz="2800" dirty="0" smtClean="0">
                <a:latin typeface="Calibri Light" panose="020F0302020204030204" pitchFamily="34" charset="0"/>
                <a:ea typeface="Calibri" panose="020F0502020204030204" pitchFamily="34" charset="0"/>
                <a:cs typeface="Arial" panose="020B0604020202020204" pitchFamily="34" charset="0"/>
              </a:rPr>
              <a:t>La </a:t>
            </a:r>
            <a:r>
              <a:rPr lang="es-HN" sz="2800" dirty="0">
                <a:latin typeface="Calibri Light" panose="020F0302020204030204" pitchFamily="34" charset="0"/>
                <a:ea typeface="Calibri" panose="020F0502020204030204" pitchFamily="34" charset="0"/>
                <a:cs typeface="Arial" panose="020B0604020202020204" pitchFamily="34" charset="0"/>
              </a:rPr>
              <a:t>evolución en el comportamiento de las tasas de homicidio; </a:t>
            </a:r>
            <a:endParaRPr lang="es-HN" dirty="0" smtClean="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spcAft>
                <a:spcPts val="800"/>
              </a:spcAft>
              <a:buFont typeface="Symbol" panose="05050102010706020507" pitchFamily="18" charset="2"/>
              <a:buChar char=""/>
            </a:pPr>
            <a:r>
              <a:rPr lang="es-HN" sz="2800" dirty="0">
                <a:latin typeface="Calibri Light" panose="020F0302020204030204" pitchFamily="34" charset="0"/>
                <a:ea typeface="Calibri" panose="020F0502020204030204" pitchFamily="34" charset="0"/>
                <a:cs typeface="Arial" panose="020B0604020202020204" pitchFamily="34" charset="0"/>
              </a:rPr>
              <a:t>La correlación existente entre las tasas de homicidio y el número de casos judicializados y el índice de impunidad; y, </a:t>
            </a:r>
            <a:endParaRPr lang="es-HN" sz="2800" dirty="0" smtClean="0">
              <a:latin typeface="Calibri Light" panose="020F0302020204030204" pitchFamily="34" charset="0"/>
              <a:ea typeface="Calibri" panose="020F0502020204030204" pitchFamily="34" charset="0"/>
              <a:cs typeface="Arial" panose="020B0604020202020204" pitchFamily="34" charset="0"/>
            </a:endParaRPr>
          </a:p>
          <a:p>
            <a:pPr marL="800100" lvl="1" indent="-342900" algn="just">
              <a:lnSpc>
                <a:spcPct val="115000"/>
              </a:lnSpc>
              <a:spcAft>
                <a:spcPts val="800"/>
              </a:spcAft>
              <a:buFont typeface="Symbol" panose="05050102010706020507" pitchFamily="18" charset="2"/>
              <a:buChar char=""/>
            </a:pPr>
            <a:r>
              <a:rPr lang="es-HN" sz="2800" dirty="0" smtClean="0">
                <a:latin typeface="Calibri Light" panose="020F0302020204030204" pitchFamily="34" charset="0"/>
                <a:ea typeface="Calibri" panose="020F0502020204030204" pitchFamily="34" charset="0"/>
                <a:cs typeface="Arial" panose="020B0604020202020204" pitchFamily="34" charset="0"/>
              </a:rPr>
              <a:t>Los </a:t>
            </a:r>
            <a:r>
              <a:rPr lang="es-HN" sz="2800" dirty="0">
                <a:latin typeface="Calibri Light" panose="020F0302020204030204" pitchFamily="34" charset="0"/>
                <a:ea typeface="Calibri" panose="020F0502020204030204" pitchFamily="34" charset="0"/>
                <a:cs typeface="Arial" panose="020B0604020202020204" pitchFamily="34" charset="0"/>
              </a:rPr>
              <a:t>retos que enfrenta la institucionalidad en materia de Seguridad y Justicia</a:t>
            </a:r>
            <a:endParaRPr lang="es-HN" sz="2800" dirty="0"/>
          </a:p>
        </p:txBody>
      </p:sp>
    </p:spTree>
    <p:extLst>
      <p:ext uri="{BB962C8B-B14F-4D97-AF65-F5344CB8AC3E}">
        <p14:creationId xmlns:p14="http://schemas.microsoft.com/office/powerpoint/2010/main" val="2133927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15788" y="111667"/>
            <a:ext cx="5780773" cy="635902"/>
          </a:xfrm>
        </p:spPr>
        <p:txBody>
          <a:bodyPr>
            <a:normAutofit fontScale="90000"/>
          </a:bodyPr>
          <a:lstStyle/>
          <a:p>
            <a:pPr algn="r"/>
            <a:r>
              <a:rPr lang="es-HN" b="1" dirty="0" smtClean="0">
                <a:solidFill>
                  <a:srgbClr val="00758D"/>
                </a:solidFill>
                <a:effectLst>
                  <a:outerShdw blurRad="38100" dist="38100" dir="2700000" algn="tl">
                    <a:srgbClr val="000000">
                      <a:alpha val="43137"/>
                    </a:srgbClr>
                  </a:outerShdw>
                </a:effectLst>
                <a:latin typeface="Berlin Sans FB Demi" panose="020E0802020502020306" pitchFamily="34" charset="0"/>
              </a:rPr>
              <a:t>Recomendaciones</a:t>
            </a:r>
            <a:endParaRPr lang="es-HN" dirty="0">
              <a:solidFill>
                <a:srgbClr val="00758D"/>
              </a:solidFill>
              <a:effectLst>
                <a:outerShdw blurRad="38100" dist="38100" dir="2700000" algn="tl">
                  <a:srgbClr val="000000">
                    <a:alpha val="43137"/>
                  </a:srgbClr>
                </a:outerShdw>
              </a:effectLst>
              <a:latin typeface="Berlin Sans FB Demi" panose="020E0802020502020306" pitchFamily="34" charset="0"/>
            </a:endParaRPr>
          </a:p>
        </p:txBody>
      </p:sp>
      <p:sp>
        <p:nvSpPr>
          <p:cNvPr id="3" name="Marcador de contenido 2"/>
          <p:cNvSpPr>
            <a:spLocks noGrp="1"/>
          </p:cNvSpPr>
          <p:nvPr>
            <p:ph idx="1"/>
          </p:nvPr>
        </p:nvSpPr>
        <p:spPr>
          <a:xfrm>
            <a:off x="838200" y="1453566"/>
            <a:ext cx="10515600" cy="4351338"/>
          </a:xfrm>
        </p:spPr>
        <p:txBody>
          <a:bodyPr>
            <a:normAutofit lnSpcReduction="10000"/>
          </a:bodyPr>
          <a:lstStyle/>
          <a:p>
            <a:pPr marL="0" lvl="0" indent="0" algn="just">
              <a:buNone/>
            </a:pPr>
            <a:r>
              <a:rPr lang="es-HN" b="1" dirty="0" smtClean="0"/>
              <a:t>Estrategias </a:t>
            </a:r>
            <a:r>
              <a:rPr lang="es-HN" b="1" dirty="0"/>
              <a:t>de prevención: </a:t>
            </a:r>
            <a:endParaRPr lang="es-HN" b="1" dirty="0" smtClean="0"/>
          </a:p>
          <a:p>
            <a:pPr marL="0" lvl="0" indent="0" algn="just">
              <a:buNone/>
            </a:pPr>
            <a:r>
              <a:rPr lang="es-HN" dirty="0" smtClean="0"/>
              <a:t>No </a:t>
            </a:r>
            <a:r>
              <a:rPr lang="es-HN" dirty="0"/>
              <a:t>obstante, los avances considerables en la disminución de la tasa de homicidios, es necesaria la implementación de estrategias de prevención del delito que conjugue, sí, el control y represión del delito pero, también la prevención primaria y secundaria de la violencia y el delito, es decir, procesos que prevengan la comisión de los delitos y con ello la afectación individual y social que conlleva el delito, aspectos que no restituye o restablece el Sistema de Justicia Penal. Para esto, sin duda, es requerido el aumento de las líneas presupuestarias en materia de prevención de la violencia y el delito pero, ejecutado por instituciones fortalecidas y coordinadas, y a partir de estrategias basadas en evidencia que se corresponda los factores causales. </a:t>
            </a:r>
          </a:p>
        </p:txBody>
      </p:sp>
      <p:sp>
        <p:nvSpPr>
          <p:cNvPr id="4" name="Rectángulo 3"/>
          <p:cNvSpPr/>
          <p:nvPr/>
        </p:nvSpPr>
        <p:spPr>
          <a:xfrm>
            <a:off x="0" y="6176963"/>
            <a:ext cx="12192000" cy="681037"/>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5" name="Rectángulo 4"/>
          <p:cNvSpPr/>
          <p:nvPr/>
        </p:nvSpPr>
        <p:spPr>
          <a:xfrm>
            <a:off x="-15763" y="6182202"/>
            <a:ext cx="12240000" cy="18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7" name="Rectángulo 6"/>
          <p:cNvSpPr/>
          <p:nvPr/>
        </p:nvSpPr>
        <p:spPr>
          <a:xfrm>
            <a:off x="0" y="711569"/>
            <a:ext cx="8640000" cy="72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9" name="Rectángulo 8"/>
          <p:cNvSpPr/>
          <p:nvPr/>
        </p:nvSpPr>
        <p:spPr>
          <a:xfrm>
            <a:off x="3552000" y="796903"/>
            <a:ext cx="8640000" cy="72000"/>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pic>
        <p:nvPicPr>
          <p:cNvPr id="10" name="Imagen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1" y="5572"/>
            <a:ext cx="2754000" cy="720000"/>
          </a:xfrm>
          <a:prstGeom prst="rect">
            <a:avLst/>
          </a:prstGeom>
        </p:spPr>
      </p:pic>
    </p:spTree>
    <p:extLst>
      <p:ext uri="{BB962C8B-B14F-4D97-AF65-F5344CB8AC3E}">
        <p14:creationId xmlns:p14="http://schemas.microsoft.com/office/powerpoint/2010/main" val="27248684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15788" y="111667"/>
            <a:ext cx="5780773" cy="635902"/>
          </a:xfrm>
        </p:spPr>
        <p:txBody>
          <a:bodyPr>
            <a:normAutofit fontScale="90000"/>
          </a:bodyPr>
          <a:lstStyle/>
          <a:p>
            <a:pPr algn="r"/>
            <a:r>
              <a:rPr lang="es-HN" b="1" dirty="0" smtClean="0">
                <a:solidFill>
                  <a:srgbClr val="00758D"/>
                </a:solidFill>
                <a:effectLst>
                  <a:outerShdw blurRad="38100" dist="38100" dir="2700000" algn="tl">
                    <a:srgbClr val="000000">
                      <a:alpha val="43137"/>
                    </a:srgbClr>
                  </a:outerShdw>
                </a:effectLst>
                <a:latin typeface="Berlin Sans FB Demi" panose="020E0802020502020306" pitchFamily="34" charset="0"/>
              </a:rPr>
              <a:t>Recomendaciones</a:t>
            </a:r>
            <a:endParaRPr lang="es-HN" dirty="0">
              <a:solidFill>
                <a:srgbClr val="00758D"/>
              </a:solidFill>
              <a:effectLst>
                <a:outerShdw blurRad="38100" dist="38100" dir="2700000" algn="tl">
                  <a:srgbClr val="000000">
                    <a:alpha val="43137"/>
                  </a:srgbClr>
                </a:outerShdw>
              </a:effectLst>
              <a:latin typeface="Berlin Sans FB Demi" panose="020E0802020502020306" pitchFamily="34" charset="0"/>
            </a:endParaRPr>
          </a:p>
        </p:txBody>
      </p:sp>
      <p:sp>
        <p:nvSpPr>
          <p:cNvPr id="3" name="Marcador de contenido 2"/>
          <p:cNvSpPr>
            <a:spLocks noGrp="1"/>
          </p:cNvSpPr>
          <p:nvPr>
            <p:ph idx="1"/>
          </p:nvPr>
        </p:nvSpPr>
        <p:spPr>
          <a:xfrm>
            <a:off x="846437" y="1268597"/>
            <a:ext cx="10515600" cy="4351338"/>
          </a:xfrm>
        </p:spPr>
        <p:txBody>
          <a:bodyPr>
            <a:normAutofit lnSpcReduction="10000"/>
          </a:bodyPr>
          <a:lstStyle/>
          <a:p>
            <a:pPr marL="0" indent="0" algn="just">
              <a:buNone/>
            </a:pPr>
            <a:r>
              <a:rPr lang="es-HN" b="1" dirty="0" smtClean="0"/>
              <a:t>Efectividad </a:t>
            </a:r>
            <a:r>
              <a:rPr lang="es-HN" b="1" dirty="0"/>
              <a:t>de los órganos de investigación. </a:t>
            </a:r>
            <a:endParaRPr lang="es-HN" b="1" dirty="0" smtClean="0"/>
          </a:p>
          <a:p>
            <a:pPr marL="0" indent="0" algn="just">
              <a:buNone/>
            </a:pPr>
            <a:r>
              <a:rPr lang="es-HN" dirty="0" smtClean="0"/>
              <a:t>A </a:t>
            </a:r>
            <a:r>
              <a:rPr lang="es-HN" dirty="0"/>
              <a:t>pesar de que sí ha habido una mejoría en la calidad de la persecución penal, el Ministerio Público y la Dirección Policial de Investigaciones deben canalizar el recurso presupuestario, nacional y externo, del que disponen de forma que el número de casos ingresados al sistema y que obtienen sentencias condenatorias, siendo necesario, además, la evaluación de la gestión institucional en la materia, a fin de establecer, entre otros, la coherencia entre la inversión y la efectividad, es decir el costo-beneficio, lo que permitirá la mejora constante.  De lo contrario, el aumento en el índice de judicialización estará condicionado únicamente a la reducción en el número de homicidios ocurridos. </a:t>
            </a:r>
          </a:p>
        </p:txBody>
      </p:sp>
      <p:sp>
        <p:nvSpPr>
          <p:cNvPr id="4" name="Rectángulo 3"/>
          <p:cNvSpPr/>
          <p:nvPr/>
        </p:nvSpPr>
        <p:spPr>
          <a:xfrm>
            <a:off x="0" y="6176963"/>
            <a:ext cx="12192000" cy="681037"/>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5" name="Rectángulo 4"/>
          <p:cNvSpPr/>
          <p:nvPr/>
        </p:nvSpPr>
        <p:spPr>
          <a:xfrm>
            <a:off x="-15763" y="6182202"/>
            <a:ext cx="12240000" cy="18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7" name="Rectángulo 6"/>
          <p:cNvSpPr/>
          <p:nvPr/>
        </p:nvSpPr>
        <p:spPr>
          <a:xfrm>
            <a:off x="0" y="711569"/>
            <a:ext cx="8640000" cy="72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9" name="Rectángulo 8"/>
          <p:cNvSpPr/>
          <p:nvPr/>
        </p:nvSpPr>
        <p:spPr>
          <a:xfrm>
            <a:off x="3552000" y="796903"/>
            <a:ext cx="8640000" cy="72000"/>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pic>
        <p:nvPicPr>
          <p:cNvPr id="10" name="Imagen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1" y="5572"/>
            <a:ext cx="2754000" cy="720000"/>
          </a:xfrm>
          <a:prstGeom prst="rect">
            <a:avLst/>
          </a:prstGeom>
        </p:spPr>
      </p:pic>
    </p:spTree>
    <p:extLst>
      <p:ext uri="{BB962C8B-B14F-4D97-AF65-F5344CB8AC3E}">
        <p14:creationId xmlns:p14="http://schemas.microsoft.com/office/powerpoint/2010/main" val="2886495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15788" y="111667"/>
            <a:ext cx="5780773" cy="635902"/>
          </a:xfrm>
        </p:spPr>
        <p:txBody>
          <a:bodyPr>
            <a:normAutofit fontScale="90000"/>
          </a:bodyPr>
          <a:lstStyle/>
          <a:p>
            <a:pPr algn="r"/>
            <a:r>
              <a:rPr lang="es-HN" b="1" dirty="0" smtClean="0">
                <a:solidFill>
                  <a:srgbClr val="00758D"/>
                </a:solidFill>
                <a:effectLst>
                  <a:outerShdw blurRad="38100" dist="38100" dir="2700000" algn="tl">
                    <a:srgbClr val="000000">
                      <a:alpha val="43137"/>
                    </a:srgbClr>
                  </a:outerShdw>
                </a:effectLst>
                <a:latin typeface="Berlin Sans FB Demi" panose="020E0802020502020306" pitchFamily="34" charset="0"/>
              </a:rPr>
              <a:t>Recomendaciones</a:t>
            </a:r>
            <a:endParaRPr lang="es-HN" dirty="0">
              <a:solidFill>
                <a:srgbClr val="00758D"/>
              </a:solidFill>
              <a:effectLst>
                <a:outerShdw blurRad="38100" dist="38100" dir="2700000" algn="tl">
                  <a:srgbClr val="000000">
                    <a:alpha val="43137"/>
                  </a:srgbClr>
                </a:outerShdw>
              </a:effectLst>
              <a:latin typeface="Berlin Sans FB Demi" panose="020E0802020502020306" pitchFamily="34" charset="0"/>
            </a:endParaRPr>
          </a:p>
        </p:txBody>
      </p:sp>
      <p:sp>
        <p:nvSpPr>
          <p:cNvPr id="3" name="Marcador de contenido 2"/>
          <p:cNvSpPr>
            <a:spLocks noGrp="1"/>
          </p:cNvSpPr>
          <p:nvPr>
            <p:ph idx="1"/>
          </p:nvPr>
        </p:nvSpPr>
        <p:spPr/>
        <p:txBody>
          <a:bodyPr>
            <a:normAutofit/>
          </a:bodyPr>
          <a:lstStyle/>
          <a:p>
            <a:pPr marL="0" lvl="0" indent="0" algn="just">
              <a:buNone/>
            </a:pPr>
            <a:r>
              <a:rPr lang="es-HN" b="1" dirty="0" smtClean="0"/>
              <a:t>Política </a:t>
            </a:r>
            <a:r>
              <a:rPr lang="es-HN" b="1" dirty="0"/>
              <a:t>de persecución penal: </a:t>
            </a:r>
            <a:endParaRPr lang="es-HN" b="1" dirty="0" smtClean="0"/>
          </a:p>
          <a:p>
            <a:pPr marL="0" lvl="0" indent="0" algn="just">
              <a:buNone/>
            </a:pPr>
            <a:r>
              <a:rPr lang="es-HN" dirty="0" smtClean="0"/>
              <a:t>Debe </a:t>
            </a:r>
            <a:r>
              <a:rPr lang="es-HN" dirty="0"/>
              <a:t>existir una política de persecución penal que, entre otros, priorice la asignación de recursos presupuestarios, humanos, técnicos y logísticos conforme a la incidencia delictiva de delitos graves, sobre todo delitos contra la vida.  Asimismo, es importante que esta política coadyuve a la descongestión y agilización a de la carga laboral de las instituciones, en relación al conocimiento de delitos que puede ser resueltos, a través de medidas alternas al proceso penal. </a:t>
            </a:r>
          </a:p>
        </p:txBody>
      </p:sp>
      <p:sp>
        <p:nvSpPr>
          <p:cNvPr id="4" name="Rectángulo 3"/>
          <p:cNvSpPr/>
          <p:nvPr/>
        </p:nvSpPr>
        <p:spPr>
          <a:xfrm>
            <a:off x="0" y="6176963"/>
            <a:ext cx="12192000" cy="681037"/>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5" name="Rectángulo 4"/>
          <p:cNvSpPr/>
          <p:nvPr/>
        </p:nvSpPr>
        <p:spPr>
          <a:xfrm>
            <a:off x="-15763" y="6182202"/>
            <a:ext cx="12240000" cy="18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7" name="Rectángulo 6"/>
          <p:cNvSpPr/>
          <p:nvPr/>
        </p:nvSpPr>
        <p:spPr>
          <a:xfrm>
            <a:off x="0" y="711569"/>
            <a:ext cx="8640000" cy="72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9" name="Rectángulo 8"/>
          <p:cNvSpPr/>
          <p:nvPr/>
        </p:nvSpPr>
        <p:spPr>
          <a:xfrm>
            <a:off x="3552000" y="796903"/>
            <a:ext cx="8640000" cy="72000"/>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pic>
        <p:nvPicPr>
          <p:cNvPr id="10" name="Imagen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1" y="5572"/>
            <a:ext cx="2754000" cy="720000"/>
          </a:xfrm>
          <a:prstGeom prst="rect">
            <a:avLst/>
          </a:prstGeom>
        </p:spPr>
      </p:pic>
    </p:spTree>
    <p:extLst>
      <p:ext uri="{BB962C8B-B14F-4D97-AF65-F5344CB8AC3E}">
        <p14:creationId xmlns:p14="http://schemas.microsoft.com/office/powerpoint/2010/main" val="26282538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15788" y="111667"/>
            <a:ext cx="5780773" cy="635902"/>
          </a:xfrm>
        </p:spPr>
        <p:txBody>
          <a:bodyPr>
            <a:normAutofit fontScale="90000"/>
          </a:bodyPr>
          <a:lstStyle/>
          <a:p>
            <a:pPr algn="r"/>
            <a:r>
              <a:rPr lang="es-HN" b="1" dirty="0" smtClean="0">
                <a:solidFill>
                  <a:srgbClr val="00758D"/>
                </a:solidFill>
                <a:effectLst>
                  <a:outerShdw blurRad="38100" dist="38100" dir="2700000" algn="tl">
                    <a:srgbClr val="000000">
                      <a:alpha val="43137"/>
                    </a:srgbClr>
                  </a:outerShdw>
                </a:effectLst>
                <a:latin typeface="Berlin Sans FB Demi" panose="020E0802020502020306" pitchFamily="34" charset="0"/>
              </a:rPr>
              <a:t>Recomendaciones</a:t>
            </a:r>
            <a:endParaRPr lang="es-HN" dirty="0">
              <a:solidFill>
                <a:srgbClr val="00758D"/>
              </a:solidFill>
              <a:effectLst>
                <a:outerShdw blurRad="38100" dist="38100" dir="2700000" algn="tl">
                  <a:srgbClr val="000000">
                    <a:alpha val="43137"/>
                  </a:srgbClr>
                </a:outerShdw>
              </a:effectLst>
              <a:latin typeface="Berlin Sans FB Demi" panose="020E0802020502020306" pitchFamily="34" charset="0"/>
            </a:endParaRPr>
          </a:p>
        </p:txBody>
      </p:sp>
      <p:sp>
        <p:nvSpPr>
          <p:cNvPr id="3" name="Marcador de contenido 2"/>
          <p:cNvSpPr>
            <a:spLocks noGrp="1"/>
          </p:cNvSpPr>
          <p:nvPr>
            <p:ph idx="1"/>
          </p:nvPr>
        </p:nvSpPr>
        <p:spPr>
          <a:xfrm>
            <a:off x="838200" y="1431569"/>
            <a:ext cx="10515600" cy="4351338"/>
          </a:xfrm>
        </p:spPr>
        <p:txBody>
          <a:bodyPr>
            <a:normAutofit fontScale="85000" lnSpcReduction="10000"/>
          </a:bodyPr>
          <a:lstStyle/>
          <a:p>
            <a:pPr marL="0" indent="0" algn="just">
              <a:buNone/>
            </a:pPr>
            <a:r>
              <a:rPr lang="es-HN" b="1" dirty="0" smtClean="0"/>
              <a:t>Capacidad </a:t>
            </a:r>
            <a:r>
              <a:rPr lang="es-HN" b="1" dirty="0"/>
              <a:t>instalada del Poder Judicial. </a:t>
            </a:r>
            <a:endParaRPr lang="es-HN" b="1" dirty="0" smtClean="0"/>
          </a:p>
          <a:p>
            <a:pPr marL="0" indent="0" algn="just">
              <a:buNone/>
            </a:pPr>
            <a:r>
              <a:rPr lang="es-HN" dirty="0" smtClean="0"/>
              <a:t>El </a:t>
            </a:r>
            <a:r>
              <a:rPr lang="es-HN" dirty="0"/>
              <a:t>fortalecimiento institucional del Poder Judicial es vital para la consecución de mejores resultados. Para el caso, con la reciente promoción de los modelos de gestión judicial por audiencias, a través del Convenio de Colaboración Interinstitucional con la ASJ, el Poder Judicial tiene la oportunidad de generar procesos más expeditos garantizando y respetando los derechos fundamentales de los ciudadanos, el acceso a la justicia, seguridad jurídica, lo cual vendrá a generar mayor confianza ciudadana. También, es preciso que el Poder Judicial fortalezca sus recursos materiales y humanos en las diferentes sedes en el territorio nacional, atendiendo a la proporción en la demanda en los 18 departamentos del país. Otro elemento importante es la selección de jueces con los requerimientos profesionales y técnicos suficientes para garantizar a las partes una decisión transparente y lo suficientemente apegada a las fuentes del derecho y las reglas de la sana crítica. </a:t>
            </a:r>
          </a:p>
        </p:txBody>
      </p:sp>
      <p:sp>
        <p:nvSpPr>
          <p:cNvPr id="4" name="Rectángulo 3"/>
          <p:cNvSpPr/>
          <p:nvPr/>
        </p:nvSpPr>
        <p:spPr>
          <a:xfrm>
            <a:off x="0" y="6176963"/>
            <a:ext cx="12192000" cy="681037"/>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5" name="Rectángulo 4"/>
          <p:cNvSpPr/>
          <p:nvPr/>
        </p:nvSpPr>
        <p:spPr>
          <a:xfrm>
            <a:off x="-15763" y="6182202"/>
            <a:ext cx="12240000" cy="18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7" name="Rectángulo 6"/>
          <p:cNvSpPr/>
          <p:nvPr/>
        </p:nvSpPr>
        <p:spPr>
          <a:xfrm>
            <a:off x="0" y="711569"/>
            <a:ext cx="8640000" cy="72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9" name="Rectángulo 8"/>
          <p:cNvSpPr/>
          <p:nvPr/>
        </p:nvSpPr>
        <p:spPr>
          <a:xfrm>
            <a:off x="3552000" y="796903"/>
            <a:ext cx="8640000" cy="72000"/>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pic>
        <p:nvPicPr>
          <p:cNvPr id="10" name="Imagen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1" y="5572"/>
            <a:ext cx="2754000" cy="720000"/>
          </a:xfrm>
          <a:prstGeom prst="rect">
            <a:avLst/>
          </a:prstGeom>
        </p:spPr>
      </p:pic>
    </p:spTree>
    <p:extLst>
      <p:ext uri="{BB962C8B-B14F-4D97-AF65-F5344CB8AC3E}">
        <p14:creationId xmlns:p14="http://schemas.microsoft.com/office/powerpoint/2010/main" val="24862071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15788" y="111667"/>
            <a:ext cx="5780773" cy="635902"/>
          </a:xfrm>
        </p:spPr>
        <p:txBody>
          <a:bodyPr>
            <a:normAutofit fontScale="90000"/>
          </a:bodyPr>
          <a:lstStyle/>
          <a:p>
            <a:pPr algn="r"/>
            <a:r>
              <a:rPr lang="es-HN" b="1" dirty="0" smtClean="0">
                <a:solidFill>
                  <a:srgbClr val="00758D"/>
                </a:solidFill>
                <a:effectLst>
                  <a:outerShdw blurRad="38100" dist="38100" dir="2700000" algn="tl">
                    <a:srgbClr val="000000">
                      <a:alpha val="43137"/>
                    </a:srgbClr>
                  </a:outerShdw>
                </a:effectLst>
                <a:latin typeface="Berlin Sans FB Demi" panose="020E0802020502020306" pitchFamily="34" charset="0"/>
              </a:rPr>
              <a:t>Recomendaciones</a:t>
            </a:r>
            <a:endParaRPr lang="es-HN" dirty="0">
              <a:solidFill>
                <a:srgbClr val="00758D"/>
              </a:solidFill>
              <a:effectLst>
                <a:outerShdw blurRad="38100" dist="38100" dir="2700000" algn="tl">
                  <a:srgbClr val="000000">
                    <a:alpha val="43137"/>
                  </a:srgbClr>
                </a:outerShdw>
              </a:effectLst>
              <a:latin typeface="Berlin Sans FB Demi" panose="020E0802020502020306" pitchFamily="34" charset="0"/>
            </a:endParaRPr>
          </a:p>
        </p:txBody>
      </p:sp>
      <p:sp>
        <p:nvSpPr>
          <p:cNvPr id="3" name="Marcador de contenido 2"/>
          <p:cNvSpPr>
            <a:spLocks noGrp="1"/>
          </p:cNvSpPr>
          <p:nvPr>
            <p:ph idx="1"/>
          </p:nvPr>
        </p:nvSpPr>
        <p:spPr>
          <a:xfrm>
            <a:off x="846437" y="1489566"/>
            <a:ext cx="10515600" cy="4351338"/>
          </a:xfrm>
        </p:spPr>
        <p:txBody>
          <a:bodyPr>
            <a:normAutofit/>
          </a:bodyPr>
          <a:lstStyle/>
          <a:p>
            <a:pPr marL="0" indent="0" algn="just">
              <a:buNone/>
            </a:pPr>
            <a:r>
              <a:rPr lang="es-HN" b="1" dirty="0" smtClean="0"/>
              <a:t>Coordinación </a:t>
            </a:r>
            <a:r>
              <a:rPr lang="es-HN" b="1" dirty="0"/>
              <a:t>interinstitucional: </a:t>
            </a:r>
            <a:endParaRPr lang="es-HN" b="1" dirty="0" smtClean="0"/>
          </a:p>
          <a:p>
            <a:pPr marL="0" indent="0" algn="just">
              <a:buNone/>
            </a:pPr>
            <a:r>
              <a:rPr lang="es-HN" dirty="0" smtClean="0"/>
              <a:t>Las </a:t>
            </a:r>
            <a:r>
              <a:rPr lang="es-HN" dirty="0"/>
              <a:t>instituciones que integran el Sistema de Administración de Justicia Penal, tienen roles y competencias predefinidas que deben ser ejecutados de manera eficiente a fin de contribuir de forma efectiva a la materialización de la justicia. Por tanto, es necesario actuar de forma coordinada y coherente con la finalidad de generar mejoras simultáneas en el desempeño institucional, lo cual impactará positivamente en la judicialización y posterior finalización de los casos, así como en la disminución de la mora judicial e índice de impunidad.</a:t>
            </a:r>
            <a:r>
              <a:rPr lang="es-HN" b="1" dirty="0"/>
              <a:t>  </a:t>
            </a:r>
            <a:endParaRPr lang="es-HN" dirty="0"/>
          </a:p>
          <a:p>
            <a:pPr algn="just"/>
            <a:endParaRPr lang="es-HN" dirty="0"/>
          </a:p>
        </p:txBody>
      </p:sp>
      <p:sp>
        <p:nvSpPr>
          <p:cNvPr id="4" name="Rectángulo 3"/>
          <p:cNvSpPr/>
          <p:nvPr/>
        </p:nvSpPr>
        <p:spPr>
          <a:xfrm>
            <a:off x="0" y="6176963"/>
            <a:ext cx="12192000" cy="681037"/>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5" name="Rectángulo 4"/>
          <p:cNvSpPr/>
          <p:nvPr/>
        </p:nvSpPr>
        <p:spPr>
          <a:xfrm>
            <a:off x="-15763" y="6182202"/>
            <a:ext cx="12240000" cy="18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7" name="Rectángulo 6"/>
          <p:cNvSpPr/>
          <p:nvPr/>
        </p:nvSpPr>
        <p:spPr>
          <a:xfrm>
            <a:off x="0" y="711569"/>
            <a:ext cx="8640000" cy="72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9" name="Rectángulo 8"/>
          <p:cNvSpPr/>
          <p:nvPr/>
        </p:nvSpPr>
        <p:spPr>
          <a:xfrm>
            <a:off x="3552000" y="796903"/>
            <a:ext cx="8640000" cy="72000"/>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pic>
        <p:nvPicPr>
          <p:cNvPr id="10" name="Imagen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1" y="5572"/>
            <a:ext cx="2754000" cy="720000"/>
          </a:xfrm>
          <a:prstGeom prst="rect">
            <a:avLst/>
          </a:prstGeom>
        </p:spPr>
      </p:pic>
    </p:spTree>
    <p:extLst>
      <p:ext uri="{BB962C8B-B14F-4D97-AF65-F5344CB8AC3E}">
        <p14:creationId xmlns:p14="http://schemas.microsoft.com/office/powerpoint/2010/main" val="37523793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32237" y="4888547"/>
            <a:ext cx="9144000" cy="1103647"/>
          </a:xfrm>
        </p:spPr>
        <p:txBody>
          <a:bodyPr>
            <a:normAutofit/>
          </a:bodyPr>
          <a:lstStyle/>
          <a:p>
            <a:r>
              <a:rPr lang="es-HN" b="1" dirty="0" smtClean="0">
                <a:solidFill>
                  <a:srgbClr val="00758D"/>
                </a:solidFill>
                <a:effectLst>
                  <a:outerShdw blurRad="38100" dist="38100" dir="2700000" algn="tl">
                    <a:srgbClr val="000000">
                      <a:alpha val="43137"/>
                    </a:srgbClr>
                  </a:outerShdw>
                </a:effectLst>
                <a:latin typeface="Berlin Sans FB Demi" panose="020E0802020502020306" pitchFamily="34" charset="0"/>
              </a:rPr>
              <a:t>MUCHAS GRACIAS</a:t>
            </a:r>
            <a:endParaRPr lang="es-HN" dirty="0">
              <a:solidFill>
                <a:srgbClr val="00758D"/>
              </a:solidFill>
              <a:effectLst>
                <a:outerShdw blurRad="38100" dist="38100" dir="2700000" algn="tl">
                  <a:srgbClr val="000000">
                    <a:alpha val="43137"/>
                  </a:srgbClr>
                </a:outerShdw>
              </a:effectLst>
              <a:latin typeface="Berlin Sans FB Demi" panose="020E0802020502020306" pitchFamily="34" charset="0"/>
            </a:endParaRPr>
          </a:p>
        </p:txBody>
      </p:sp>
      <p:sp>
        <p:nvSpPr>
          <p:cNvPr id="4" name="Rectángulo 3"/>
          <p:cNvSpPr/>
          <p:nvPr/>
        </p:nvSpPr>
        <p:spPr>
          <a:xfrm>
            <a:off x="0" y="6176963"/>
            <a:ext cx="12192000" cy="681037"/>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5" name="Rectángulo 4"/>
          <p:cNvSpPr/>
          <p:nvPr/>
        </p:nvSpPr>
        <p:spPr>
          <a:xfrm>
            <a:off x="-15763" y="6182202"/>
            <a:ext cx="12240000" cy="18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7" name="Rectángulo 6"/>
          <p:cNvSpPr/>
          <p:nvPr/>
        </p:nvSpPr>
        <p:spPr>
          <a:xfrm>
            <a:off x="0" y="711569"/>
            <a:ext cx="8640000" cy="72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9" name="Rectángulo 8"/>
          <p:cNvSpPr/>
          <p:nvPr/>
        </p:nvSpPr>
        <p:spPr>
          <a:xfrm>
            <a:off x="3552000" y="796903"/>
            <a:ext cx="8640000" cy="72000"/>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2000" y="1023741"/>
            <a:ext cx="2160000" cy="2160000"/>
          </a:xfrm>
          <a:prstGeom prst="rect">
            <a:avLst/>
          </a:prstGeom>
        </p:spPr>
      </p:pic>
      <p:pic>
        <p:nvPicPr>
          <p:cNvPr id="3" name="Imagen 2"/>
          <p:cNvPicPr>
            <a:picLocks noChangeAspect="1"/>
          </p:cNvPicPr>
          <p:nvPr/>
        </p:nvPicPr>
        <p:blipFill>
          <a:blip r:embed="rId3"/>
          <a:stretch>
            <a:fillRect/>
          </a:stretch>
        </p:blipFill>
        <p:spPr>
          <a:xfrm>
            <a:off x="8640000" y="1021093"/>
            <a:ext cx="2177561" cy="2160000"/>
          </a:xfrm>
          <a:prstGeom prst="rect">
            <a:avLst/>
          </a:prstGeom>
        </p:spPr>
      </p:pic>
      <p:pic>
        <p:nvPicPr>
          <p:cNvPr id="1026" name="Picture 2" descr="Resultado de imagen para jovenes contra la violencia hondur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000" y="2643213"/>
            <a:ext cx="3456000"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450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45676" y="5572"/>
            <a:ext cx="8906769" cy="692663"/>
          </a:xfrm>
        </p:spPr>
        <p:txBody>
          <a:bodyPr>
            <a:normAutofit/>
          </a:bodyPr>
          <a:lstStyle/>
          <a:p>
            <a:pPr algn="r"/>
            <a:r>
              <a:rPr lang="es-HN" sz="3600" i="1" dirty="0" smtClean="0">
                <a:solidFill>
                  <a:srgbClr val="00758D"/>
                </a:solidFill>
                <a:latin typeface="Berlin Sans FB Demi" panose="020E0802020502020306" pitchFamily="34" charset="0"/>
                <a:ea typeface="Calibri" panose="020F0502020204030204" pitchFamily="34" charset="0"/>
                <a:cs typeface="Arial" panose="020B0604020202020204" pitchFamily="34" charset="0"/>
              </a:rPr>
              <a:t>Partes del Informe </a:t>
            </a:r>
            <a:endParaRPr lang="es-HN" sz="3600" i="1" dirty="0">
              <a:solidFill>
                <a:srgbClr val="00758D"/>
              </a:solidFill>
              <a:latin typeface="Berlin Sans FB Demi" panose="020E0802020502020306" pitchFamily="34" charset="0"/>
            </a:endParaRPr>
          </a:p>
        </p:txBody>
      </p:sp>
      <p:sp>
        <p:nvSpPr>
          <p:cNvPr id="4" name="Rectángulo 3"/>
          <p:cNvSpPr/>
          <p:nvPr/>
        </p:nvSpPr>
        <p:spPr>
          <a:xfrm>
            <a:off x="0" y="6176963"/>
            <a:ext cx="12192000" cy="681037"/>
          </a:xfrm>
          <a:prstGeom prst="rect">
            <a:avLst/>
          </a:prstGeom>
          <a:gradFill>
            <a:gsLst>
              <a:gs pos="0">
                <a:srgbClr val="FFC000"/>
              </a:gs>
              <a:gs pos="26000">
                <a:srgbClr val="79994A"/>
              </a:gs>
              <a:gs pos="36000">
                <a:srgbClr val="00758D"/>
              </a:gs>
            </a:gsLst>
            <a:lin ang="5400000" scaled="1"/>
          </a:gra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7" name="Rectángulo 6"/>
          <p:cNvSpPr/>
          <p:nvPr/>
        </p:nvSpPr>
        <p:spPr>
          <a:xfrm>
            <a:off x="0" y="711569"/>
            <a:ext cx="8640000" cy="72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9" name="Rectángulo 8"/>
          <p:cNvSpPr/>
          <p:nvPr/>
        </p:nvSpPr>
        <p:spPr>
          <a:xfrm>
            <a:off x="3552000" y="796903"/>
            <a:ext cx="8640000" cy="72000"/>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pic>
        <p:nvPicPr>
          <p:cNvPr id="10" name="Imagen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1" y="5572"/>
            <a:ext cx="2754000" cy="720000"/>
          </a:xfrm>
          <a:prstGeom prst="rect">
            <a:avLst/>
          </a:prstGeom>
        </p:spPr>
      </p:pic>
      <p:sp>
        <p:nvSpPr>
          <p:cNvPr id="3" name="Rectángulo 2"/>
          <p:cNvSpPr/>
          <p:nvPr/>
        </p:nvSpPr>
        <p:spPr>
          <a:xfrm>
            <a:off x="266064" y="939987"/>
            <a:ext cx="11592260" cy="4969566"/>
          </a:xfrm>
          <a:prstGeom prst="rect">
            <a:avLst/>
          </a:prstGeom>
        </p:spPr>
        <p:txBody>
          <a:bodyPr wrap="square">
            <a:spAutoFit/>
          </a:bodyPr>
          <a:lstStyle/>
          <a:p>
            <a:pPr marL="342900" lvl="0" indent="-342900" algn="just">
              <a:lnSpc>
                <a:spcPct val="115000"/>
              </a:lnSpc>
              <a:spcAft>
                <a:spcPts val="800"/>
              </a:spcAft>
              <a:buFont typeface="+mj-lt"/>
              <a:buAutoNum type="alphaLcParenR"/>
            </a:pPr>
            <a:r>
              <a:rPr lang="es-HN" sz="2400" b="1" dirty="0" smtClean="0">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Arial" panose="020B0604020202020204" pitchFamily="34" charset="0"/>
              </a:rPr>
              <a:t>La </a:t>
            </a:r>
            <a:r>
              <a:rPr lang="es-HN" sz="2400" b="1" dirty="0">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Arial" panose="020B0604020202020204" pitchFamily="34" charset="0"/>
              </a:rPr>
              <a:t>primera </a:t>
            </a:r>
            <a:r>
              <a:rPr lang="es-HN" sz="2400" dirty="0">
                <a:latin typeface="Calibri Light" panose="020F0302020204030204" pitchFamily="34" charset="0"/>
                <a:ea typeface="Calibri" panose="020F0502020204030204" pitchFamily="34" charset="0"/>
                <a:cs typeface="Arial" panose="020B0604020202020204" pitchFamily="34" charset="0"/>
              </a:rPr>
              <a:t>presenta una conceptualización de la impunidad a la luz del Sistema Interamericano de los Derechos Humanos y el Índice Global de Impunidad, con el objetivo de contextualizar el fenómeno de los homicidios y el rol que juega el Estado como garante de los derechos humanos para el mantenimiento de la democracia y el Estado de Derecho. </a:t>
            </a:r>
            <a:endParaRPr lang="es-HN"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lphaLcParenR"/>
            </a:pPr>
            <a:r>
              <a:rPr lang="es-HN" sz="2400" b="1" dirty="0">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Arial" panose="020B0604020202020204" pitchFamily="34" charset="0"/>
              </a:rPr>
              <a:t>La segunda parte</a:t>
            </a:r>
            <a:r>
              <a:rPr lang="es-HN" sz="2400" dirty="0">
                <a:latin typeface="Calibri Light" panose="020F0302020204030204" pitchFamily="34" charset="0"/>
                <a:ea typeface="Calibri" panose="020F0502020204030204" pitchFamily="34" charset="0"/>
                <a:cs typeface="Arial" panose="020B0604020202020204" pitchFamily="34" charset="0"/>
              </a:rPr>
              <a:t>, detalla la tendencia de los homicidios y la impunidad en Honduras durante los últimos 10 años (2010-2018), con el propósito de visibilizar la incidencia de la figura delictiva y la demanda que enfrenta el sistema de justicia penal hondureño en materia de investigación judicialización y sanción. </a:t>
            </a:r>
            <a:endParaRPr lang="es-HN"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lphaLcParenR"/>
            </a:pPr>
            <a:r>
              <a:rPr lang="es-HN" sz="2400" b="1" dirty="0">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Arial" panose="020B0604020202020204" pitchFamily="34" charset="0"/>
              </a:rPr>
              <a:t>La tercera parte</a:t>
            </a:r>
            <a:r>
              <a:rPr lang="es-HN" sz="2400" dirty="0">
                <a:latin typeface="Calibri Light" panose="020F0302020204030204" pitchFamily="34" charset="0"/>
                <a:ea typeface="Calibri" panose="020F0502020204030204" pitchFamily="34" charset="0"/>
                <a:cs typeface="Arial" panose="020B0604020202020204" pitchFamily="34" charset="0"/>
              </a:rPr>
              <a:t>, brinda las conclusiones y recomendaciones con el objetivo de contribuir a la discusión y elaboración de estrategias encaminadas a combatir, tanto el flagelo de los homicidios como la impunidad que se genera ante la ausencia de castigo. </a:t>
            </a:r>
            <a:endParaRPr lang="es-HN"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4341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75317" y="142046"/>
            <a:ext cx="8887520" cy="692663"/>
          </a:xfrm>
        </p:spPr>
        <p:txBody>
          <a:bodyPr>
            <a:normAutofit fontScale="90000"/>
          </a:bodyPr>
          <a:lstStyle/>
          <a:p>
            <a:pPr algn="r"/>
            <a:r>
              <a:rPr lang="es-HN" i="1" dirty="0" smtClean="0">
                <a:solidFill>
                  <a:srgbClr val="00758D"/>
                </a:solidFill>
                <a:latin typeface="Berlin Sans FB Demi" panose="020E0802020502020306" pitchFamily="34" charset="0"/>
              </a:rPr>
              <a:t>Metodología</a:t>
            </a:r>
            <a:endParaRPr lang="es-HN" i="1" dirty="0">
              <a:solidFill>
                <a:srgbClr val="00758D"/>
              </a:solidFill>
              <a:latin typeface="Berlin Sans FB Demi" panose="020E0802020502020306" pitchFamily="34" charset="0"/>
            </a:endParaRPr>
          </a:p>
        </p:txBody>
      </p:sp>
      <p:sp>
        <p:nvSpPr>
          <p:cNvPr id="4" name="Rectángulo 3"/>
          <p:cNvSpPr/>
          <p:nvPr/>
        </p:nvSpPr>
        <p:spPr>
          <a:xfrm>
            <a:off x="0" y="6176963"/>
            <a:ext cx="12192000" cy="681037"/>
          </a:xfrm>
          <a:prstGeom prst="rect">
            <a:avLst/>
          </a:prstGeom>
          <a:gradFill>
            <a:gsLst>
              <a:gs pos="0">
                <a:srgbClr val="FFC000"/>
              </a:gs>
              <a:gs pos="26000">
                <a:srgbClr val="79994A"/>
              </a:gs>
              <a:gs pos="36000">
                <a:srgbClr val="00758D"/>
              </a:gs>
            </a:gsLst>
            <a:lin ang="5400000" scaled="1"/>
          </a:gra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7" name="Rectángulo 6"/>
          <p:cNvSpPr/>
          <p:nvPr/>
        </p:nvSpPr>
        <p:spPr>
          <a:xfrm>
            <a:off x="0" y="711569"/>
            <a:ext cx="8640000" cy="72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9" name="Rectángulo 8"/>
          <p:cNvSpPr/>
          <p:nvPr/>
        </p:nvSpPr>
        <p:spPr>
          <a:xfrm>
            <a:off x="3552000" y="796903"/>
            <a:ext cx="8640000" cy="72000"/>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pic>
        <p:nvPicPr>
          <p:cNvPr id="10" name="Imagen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1" y="5572"/>
            <a:ext cx="2754000" cy="720000"/>
          </a:xfrm>
          <a:prstGeom prst="rect">
            <a:avLst/>
          </a:prstGeom>
        </p:spPr>
      </p:pic>
      <p:sp>
        <p:nvSpPr>
          <p:cNvPr id="8" name="Rectángulo 7"/>
          <p:cNvSpPr/>
          <p:nvPr/>
        </p:nvSpPr>
        <p:spPr>
          <a:xfrm>
            <a:off x="751205" y="1061085"/>
            <a:ext cx="9784238" cy="46965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HN" dirty="0"/>
          </a:p>
        </p:txBody>
      </p:sp>
      <p:grpSp>
        <p:nvGrpSpPr>
          <p:cNvPr id="11" name="Grupo 10"/>
          <p:cNvGrpSpPr/>
          <p:nvPr/>
        </p:nvGrpSpPr>
        <p:grpSpPr>
          <a:xfrm>
            <a:off x="899160" y="1221740"/>
            <a:ext cx="9476874" cy="4370538"/>
            <a:chOff x="0" y="0"/>
            <a:chExt cx="5854288" cy="2707575"/>
          </a:xfrm>
        </p:grpSpPr>
        <p:sp>
          <p:nvSpPr>
            <p:cNvPr id="12" name="Flecha derecha 11"/>
            <p:cNvSpPr/>
            <p:nvPr/>
          </p:nvSpPr>
          <p:spPr>
            <a:xfrm>
              <a:off x="0" y="427512"/>
              <a:ext cx="1282535" cy="890649"/>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HN" dirty="0">
                  <a:effectLst/>
                  <a:latin typeface="Calibri Light" panose="020F0302020204030204" pitchFamily="34" charset="0"/>
                  <a:ea typeface="Calibri" panose="020F0502020204030204" pitchFamily="34" charset="0"/>
                  <a:cs typeface="Times New Roman" panose="02020603050405020304" pitchFamily="18" charset="0"/>
                </a:rPr>
                <a:t>Base de datos: IUDPAS/CEDIJ</a:t>
              </a:r>
              <a:endParaRPr lang="es-HN" dirty="0">
                <a:effectLst/>
                <a:ea typeface="Calibri" panose="020F0502020204030204" pitchFamily="34" charset="0"/>
                <a:cs typeface="Times New Roman" panose="02020603050405020304" pitchFamily="18" charset="0"/>
              </a:endParaRPr>
            </a:p>
          </p:txBody>
        </p:sp>
        <p:sp>
          <p:nvSpPr>
            <p:cNvPr id="13" name="Flecha izquierda 12"/>
            <p:cNvSpPr/>
            <p:nvPr/>
          </p:nvSpPr>
          <p:spPr>
            <a:xfrm>
              <a:off x="1579419" y="427512"/>
              <a:ext cx="1294411" cy="878774"/>
            </a:xfrm>
            <a:prstGeom prst="lef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HN" dirty="0">
                  <a:effectLst/>
                  <a:latin typeface="Calibri Light" panose="020F0302020204030204" pitchFamily="34" charset="0"/>
                  <a:ea typeface="Calibri" panose="020F0502020204030204" pitchFamily="34" charset="0"/>
                  <a:cs typeface="Times New Roman" panose="02020603050405020304" pitchFamily="18" charset="0"/>
                </a:rPr>
                <a:t>Revisión Bibliográfica</a:t>
              </a:r>
              <a:endParaRPr lang="es-HN" dirty="0">
                <a:effectLst/>
                <a:ea typeface="Calibri" panose="020F0502020204030204" pitchFamily="34" charset="0"/>
                <a:cs typeface="Times New Roman" panose="02020603050405020304" pitchFamily="18" charset="0"/>
              </a:endParaRPr>
            </a:p>
          </p:txBody>
        </p:sp>
        <p:sp>
          <p:nvSpPr>
            <p:cNvPr id="14" name="Flecha abajo 13"/>
            <p:cNvSpPr/>
            <p:nvPr/>
          </p:nvSpPr>
          <p:spPr>
            <a:xfrm>
              <a:off x="1151907" y="1258785"/>
              <a:ext cx="629285" cy="878205"/>
            </a:xfrm>
            <a:prstGeom prst="down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HN" sz="1100" dirty="0">
                  <a:effectLst/>
                  <a:latin typeface="Calibri Light" panose="020F0302020204030204" pitchFamily="34" charset="0"/>
                  <a:ea typeface="Calibri" panose="020F0502020204030204" pitchFamily="34" charset="0"/>
                  <a:cs typeface="Times New Roman" panose="02020603050405020304" pitchFamily="18" charset="0"/>
                </a:rPr>
                <a:t> </a:t>
              </a:r>
              <a:endParaRPr lang="es-HN" sz="1100" dirty="0">
                <a:effectLst/>
                <a:ea typeface="Calibri" panose="020F0502020204030204" pitchFamily="34" charset="0"/>
                <a:cs typeface="Times New Roman" panose="02020603050405020304" pitchFamily="18" charset="0"/>
              </a:endParaRPr>
            </a:p>
          </p:txBody>
        </p:sp>
        <p:sp>
          <p:nvSpPr>
            <p:cNvPr id="15" name="Rectángulo 14"/>
            <p:cNvSpPr/>
            <p:nvPr/>
          </p:nvSpPr>
          <p:spPr>
            <a:xfrm>
              <a:off x="3063834" y="23751"/>
              <a:ext cx="2790454" cy="181692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85750" indent="-285750" algn="ctr">
                <a:lnSpc>
                  <a:spcPct val="107000"/>
                </a:lnSpc>
                <a:spcAft>
                  <a:spcPts val="0"/>
                </a:spcAft>
                <a:buFont typeface="Arial" panose="020B0604020202020204" pitchFamily="34" charset="0"/>
                <a:buChar char="•"/>
              </a:pPr>
              <a:r>
                <a:rPr lang="es-HN" sz="1600" b="1" dirty="0">
                  <a:solidFill>
                    <a:srgbClr val="0D0D0D"/>
                  </a:solidFill>
                  <a:effectLst/>
                  <a:latin typeface="Calibri Light" panose="020F0302020204030204" pitchFamily="34" charset="0"/>
                  <a:ea typeface="Calibri" panose="020F0502020204030204" pitchFamily="34" charset="0"/>
                  <a:cs typeface="Times New Roman" panose="02020603050405020304" pitchFamily="18" charset="0"/>
                </a:rPr>
                <a:t>Fuentes:</a:t>
              </a:r>
              <a:endParaRPr lang="es-HN" sz="1600" dirty="0">
                <a:effectLst/>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s-HN" sz="1600" dirty="0" smtClean="0">
                  <a:solidFill>
                    <a:srgbClr val="0D0D0D"/>
                  </a:solidFill>
                  <a:effectLst/>
                  <a:latin typeface="Calibri Light" panose="020F0302020204030204" pitchFamily="34" charset="0"/>
                  <a:ea typeface="Calibri" panose="020F0502020204030204" pitchFamily="34" charset="0"/>
                  <a:cs typeface="Times New Roman" panose="02020603050405020304" pitchFamily="18" charset="0"/>
                </a:rPr>
                <a:t>Datos </a:t>
              </a:r>
              <a:r>
                <a:rPr lang="es-HN" sz="1600" dirty="0">
                  <a:solidFill>
                    <a:srgbClr val="0D0D0D"/>
                  </a:solidFill>
                  <a:effectLst/>
                  <a:latin typeface="Calibri Light" panose="020F0302020204030204" pitchFamily="34" charset="0"/>
                  <a:ea typeface="Calibri" panose="020F0502020204030204" pitchFamily="34" charset="0"/>
                  <a:cs typeface="Times New Roman" panose="02020603050405020304" pitchFamily="18" charset="0"/>
                </a:rPr>
                <a:t>de la Unidad de Estadística del Centro Electrónico de Documentación e Información </a:t>
              </a:r>
              <a:r>
                <a:rPr lang="es-HN" sz="1600" dirty="0" smtClean="0">
                  <a:solidFill>
                    <a:srgbClr val="0D0D0D"/>
                  </a:solidFill>
                  <a:effectLst/>
                  <a:latin typeface="Calibri Light" panose="020F0302020204030204" pitchFamily="34" charset="0"/>
                  <a:ea typeface="Calibri" panose="020F0502020204030204" pitchFamily="34" charset="0"/>
                  <a:cs typeface="Times New Roman" panose="02020603050405020304" pitchFamily="18" charset="0"/>
                </a:rPr>
                <a:t>Judicial (CEDIJ). </a:t>
              </a:r>
              <a:endParaRPr lang="es-HN" sz="1600" dirty="0">
                <a:effectLst/>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s-HN" sz="1600" dirty="0" smtClean="0">
                  <a:solidFill>
                    <a:srgbClr val="0D0D0D"/>
                  </a:solidFill>
                  <a:effectLst/>
                  <a:latin typeface="Calibri Light" panose="020F0302020204030204" pitchFamily="34" charset="0"/>
                  <a:ea typeface="Calibri" panose="020F0502020204030204" pitchFamily="34" charset="0"/>
                  <a:cs typeface="Times New Roman" panose="02020603050405020304" pitchFamily="18" charset="0"/>
                </a:rPr>
                <a:t>Instituto </a:t>
              </a:r>
              <a:r>
                <a:rPr lang="es-HN" sz="1600" dirty="0">
                  <a:solidFill>
                    <a:srgbClr val="0D0D0D"/>
                  </a:solidFill>
                  <a:effectLst/>
                  <a:latin typeface="Calibri Light" panose="020F0302020204030204" pitchFamily="34" charset="0"/>
                  <a:ea typeface="Calibri" panose="020F0502020204030204" pitchFamily="34" charset="0"/>
                  <a:cs typeface="Times New Roman" panose="02020603050405020304" pitchFamily="18" charset="0"/>
                </a:rPr>
                <a:t>Universitario en Democracia, Paz y Seguridad-Observatorio de la </a:t>
              </a:r>
              <a:r>
                <a:rPr lang="es-HN" sz="1600" dirty="0" smtClean="0">
                  <a:solidFill>
                    <a:srgbClr val="0D0D0D"/>
                  </a:solidFill>
                  <a:effectLst/>
                  <a:latin typeface="Calibri Light" panose="020F0302020204030204" pitchFamily="34" charset="0"/>
                  <a:ea typeface="Calibri" panose="020F0502020204030204" pitchFamily="34" charset="0"/>
                  <a:cs typeface="Times New Roman" panose="02020603050405020304" pitchFamily="18" charset="0"/>
                </a:rPr>
                <a:t>Violencia (IUDPAS). </a:t>
              </a:r>
              <a:r>
                <a:rPr lang="es-HN" sz="1600" dirty="0">
                  <a:solidFill>
                    <a:srgbClr val="0D0D0D"/>
                  </a:solidFill>
                  <a:effectLst/>
                  <a:latin typeface="Calibri Light" panose="020F0302020204030204" pitchFamily="34" charset="0"/>
                  <a:ea typeface="Calibri" panose="020F0502020204030204" pitchFamily="34" charset="0"/>
                  <a:cs typeface="Times New Roman" panose="02020603050405020304" pitchFamily="18" charset="0"/>
                </a:rPr>
                <a:t>Cifras de Homicidio 2010-2017. </a:t>
              </a:r>
              <a:endParaRPr lang="es-HN" sz="1600" dirty="0">
                <a:effectLst/>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s-HN" sz="1600" dirty="0" smtClean="0">
                  <a:solidFill>
                    <a:srgbClr val="0D0D0D"/>
                  </a:solidFill>
                  <a:effectLst/>
                  <a:latin typeface="Calibri Light" panose="020F0302020204030204" pitchFamily="34" charset="0"/>
                  <a:ea typeface="Calibri" panose="020F0502020204030204" pitchFamily="34" charset="0"/>
                  <a:cs typeface="Times New Roman" panose="02020603050405020304" pitchFamily="18" charset="0"/>
                </a:rPr>
                <a:t>Revisión </a:t>
              </a:r>
              <a:r>
                <a:rPr lang="es-HN" sz="1600" dirty="0">
                  <a:solidFill>
                    <a:srgbClr val="0D0D0D"/>
                  </a:solidFill>
                  <a:effectLst/>
                  <a:latin typeface="Calibri Light" panose="020F0302020204030204" pitchFamily="34" charset="0"/>
                  <a:ea typeface="Calibri" panose="020F0502020204030204" pitchFamily="34" charset="0"/>
                  <a:cs typeface="Times New Roman" panose="02020603050405020304" pitchFamily="18" charset="0"/>
                </a:rPr>
                <a:t>bibliográfica: Índice de Paz Mundial, Índice Global de Impunidad, </a:t>
              </a:r>
              <a:r>
                <a:rPr lang="es-HN" sz="1600" dirty="0" err="1">
                  <a:solidFill>
                    <a:srgbClr val="0D0D0D"/>
                  </a:solidFill>
                  <a:effectLst/>
                  <a:latin typeface="Calibri Light" panose="020F0302020204030204" pitchFamily="34" charset="0"/>
                  <a:ea typeface="Calibri" panose="020F0502020204030204" pitchFamily="34" charset="0"/>
                  <a:cs typeface="Times New Roman" panose="02020603050405020304" pitchFamily="18" charset="0"/>
                </a:rPr>
                <a:t>Latinobraómetro</a:t>
              </a:r>
              <a:r>
                <a:rPr lang="es-HN" sz="1600" dirty="0">
                  <a:solidFill>
                    <a:srgbClr val="0D0D0D"/>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s-HN" sz="1600" dirty="0">
                <a:effectLst/>
                <a:ea typeface="Calibri" panose="020F0502020204030204" pitchFamily="34" charset="0"/>
                <a:cs typeface="Times New Roman" panose="02020603050405020304" pitchFamily="18" charset="0"/>
              </a:endParaRPr>
            </a:p>
            <a:p>
              <a:pPr marL="285750" indent="-285750" algn="ctr">
                <a:lnSpc>
                  <a:spcPct val="107000"/>
                </a:lnSpc>
                <a:spcAft>
                  <a:spcPts val="800"/>
                </a:spcAft>
                <a:buFont typeface="Arial" panose="020B0604020202020204" pitchFamily="34" charset="0"/>
                <a:buChar char="•"/>
              </a:pPr>
              <a:r>
                <a:rPr lang="es-HN" sz="1600" dirty="0">
                  <a:effectLst/>
                  <a:latin typeface="Calibri Light" panose="020F0302020204030204" pitchFamily="34" charset="0"/>
                  <a:ea typeface="Calibri" panose="020F0502020204030204" pitchFamily="34" charset="0"/>
                  <a:cs typeface="Times New Roman" panose="02020603050405020304" pitchFamily="18" charset="0"/>
                </a:rPr>
                <a:t> </a:t>
              </a:r>
              <a:endParaRPr lang="es-HN" sz="1600" dirty="0">
                <a:effectLst/>
                <a:ea typeface="Calibri" panose="020F0502020204030204" pitchFamily="34" charset="0"/>
                <a:cs typeface="Times New Roman" panose="02020603050405020304" pitchFamily="18" charset="0"/>
              </a:endParaRPr>
            </a:p>
          </p:txBody>
        </p:sp>
        <p:sp>
          <p:nvSpPr>
            <p:cNvPr id="16" name="Rectángulo redondeado 15"/>
            <p:cNvSpPr/>
            <p:nvPr/>
          </p:nvSpPr>
          <p:spPr>
            <a:xfrm>
              <a:off x="320634" y="2280063"/>
              <a:ext cx="2256312" cy="344153"/>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HN">
                  <a:effectLst/>
                  <a:latin typeface="Calibri Light" panose="020F0302020204030204" pitchFamily="34" charset="0"/>
                  <a:ea typeface="Calibri" panose="020F0502020204030204" pitchFamily="34" charset="0"/>
                  <a:cs typeface="Times New Roman" panose="02020603050405020304" pitchFamily="18" charset="0"/>
                </a:rPr>
                <a:t>Etapa de sistematización de datos</a:t>
              </a:r>
              <a:endParaRPr lang="es-HN">
                <a:effectLst/>
                <a:ea typeface="Calibri" panose="020F0502020204030204" pitchFamily="34" charset="0"/>
                <a:cs typeface="Times New Roman" panose="02020603050405020304" pitchFamily="18" charset="0"/>
              </a:endParaRPr>
            </a:p>
          </p:txBody>
        </p:sp>
        <p:sp>
          <p:nvSpPr>
            <p:cNvPr id="17" name="Flecha derecha 16"/>
            <p:cNvSpPr/>
            <p:nvPr/>
          </p:nvSpPr>
          <p:spPr>
            <a:xfrm>
              <a:off x="2802577" y="2173185"/>
              <a:ext cx="997527" cy="534390"/>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HN"/>
            </a:p>
          </p:txBody>
        </p:sp>
        <p:sp>
          <p:nvSpPr>
            <p:cNvPr id="18" name="Rectángulo redondeado 17"/>
            <p:cNvSpPr/>
            <p:nvPr/>
          </p:nvSpPr>
          <p:spPr>
            <a:xfrm>
              <a:off x="3918857" y="2291938"/>
              <a:ext cx="1187450" cy="344385"/>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HN">
                  <a:effectLst/>
                  <a:latin typeface="Calibri Light" panose="020F0302020204030204" pitchFamily="34" charset="0"/>
                  <a:ea typeface="Calibri" panose="020F0502020204030204" pitchFamily="34" charset="0"/>
                  <a:cs typeface="Times New Roman" panose="02020603050405020304" pitchFamily="18" charset="0"/>
                </a:rPr>
                <a:t>Etapa de análisis </a:t>
              </a:r>
              <a:endParaRPr lang="es-HN">
                <a:effectLst/>
                <a:ea typeface="Calibri" panose="020F0502020204030204" pitchFamily="34" charset="0"/>
                <a:cs typeface="Times New Roman" panose="02020603050405020304" pitchFamily="18" charset="0"/>
              </a:endParaRPr>
            </a:p>
          </p:txBody>
        </p:sp>
        <p:sp>
          <p:nvSpPr>
            <p:cNvPr id="19" name="Rectángulo 18"/>
            <p:cNvSpPr/>
            <p:nvPr/>
          </p:nvSpPr>
          <p:spPr>
            <a:xfrm>
              <a:off x="308759" y="0"/>
              <a:ext cx="2161310" cy="320634"/>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HN" sz="2800" b="1">
                  <a:solidFill>
                    <a:srgbClr val="0D0D0D"/>
                  </a:solidFill>
                  <a:effectLst/>
                  <a:latin typeface="Calibri Light" panose="020F0302020204030204" pitchFamily="34" charset="0"/>
                  <a:ea typeface="Calibri" panose="020F0502020204030204" pitchFamily="34" charset="0"/>
                  <a:cs typeface="Times New Roman" panose="02020603050405020304" pitchFamily="18" charset="0"/>
                </a:rPr>
                <a:t>Hoja de Ruta</a:t>
              </a:r>
              <a:endParaRPr lang="es-HN">
                <a:effectLst/>
                <a:ea typeface="Calibri" panose="020F0502020204030204" pitchFamily="34" charset="0"/>
                <a:cs typeface="Times New Roman" panose="02020603050405020304" pitchFamily="18" charset="0"/>
              </a:endParaRPr>
            </a:p>
          </p:txBody>
        </p:sp>
      </p:grpSp>
      <p:sp>
        <p:nvSpPr>
          <p:cNvPr id="3" name="Rectángulo 2"/>
          <p:cNvSpPr/>
          <p:nvPr/>
        </p:nvSpPr>
        <p:spPr>
          <a:xfrm>
            <a:off x="7872000" y="5807631"/>
            <a:ext cx="3981603" cy="369332"/>
          </a:xfrm>
          <a:prstGeom prst="rect">
            <a:avLst/>
          </a:prstGeom>
        </p:spPr>
        <p:txBody>
          <a:bodyPr wrap="none">
            <a:spAutoFit/>
          </a:bodyPr>
          <a:lstStyle/>
          <a:p>
            <a:r>
              <a:rPr lang="es-HN" dirty="0" smtClean="0">
                <a:latin typeface="Calibri Light" panose="020F0302020204030204" pitchFamily="34" charset="0"/>
                <a:ea typeface="Calibri" panose="020F0502020204030204" pitchFamily="34" charset="0"/>
                <a:cs typeface="Calibri" panose="020F0502020204030204" pitchFamily="34" charset="0"/>
              </a:rPr>
              <a:t>PJ: datos </a:t>
            </a:r>
            <a:r>
              <a:rPr lang="es-HN" dirty="0">
                <a:latin typeface="Calibri Light" panose="020F0302020204030204" pitchFamily="34" charset="0"/>
                <a:ea typeface="Calibri" panose="020F0502020204030204" pitchFamily="34" charset="0"/>
                <a:cs typeface="Calibri" panose="020F0502020204030204" pitchFamily="34" charset="0"/>
              </a:rPr>
              <a:t>de 7,406 </a:t>
            </a:r>
            <a:r>
              <a:rPr lang="es-HN" b="1" dirty="0" smtClean="0">
                <a:latin typeface="Calibri Light" panose="020F0302020204030204" pitchFamily="34" charset="0"/>
                <a:ea typeface="Calibri" panose="020F0502020204030204" pitchFamily="34" charset="0"/>
                <a:cs typeface="Calibri" panose="020F0502020204030204" pitchFamily="34" charset="0"/>
              </a:rPr>
              <a:t>homicidios, 2010-2017</a:t>
            </a:r>
            <a:endParaRPr lang="es-HN" dirty="0"/>
          </a:p>
        </p:txBody>
      </p:sp>
    </p:spTree>
    <p:extLst>
      <p:ext uri="{BB962C8B-B14F-4D97-AF65-F5344CB8AC3E}">
        <p14:creationId xmlns:p14="http://schemas.microsoft.com/office/powerpoint/2010/main" val="2308761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45676" y="5572"/>
            <a:ext cx="8521760" cy="692663"/>
          </a:xfrm>
        </p:spPr>
        <p:txBody>
          <a:bodyPr>
            <a:normAutofit/>
          </a:bodyPr>
          <a:lstStyle/>
          <a:p>
            <a:pPr algn="r"/>
            <a:r>
              <a:rPr lang="es-HN" sz="3200" b="1" dirty="0">
                <a:solidFill>
                  <a:srgbClr val="00758D"/>
                </a:solidFill>
                <a:effectLst>
                  <a:outerShdw blurRad="38100" dist="38100" dir="2700000" algn="tl">
                    <a:srgbClr val="000000">
                      <a:alpha val="43137"/>
                    </a:srgbClr>
                  </a:outerShdw>
                </a:effectLst>
                <a:latin typeface="Berlin Sans FB Demi" panose="020E0802020502020306" pitchFamily="34" charset="0"/>
              </a:rPr>
              <a:t>Las sub-etapas de la Etapa Preparatoria</a:t>
            </a:r>
          </a:p>
        </p:txBody>
      </p:sp>
      <p:sp>
        <p:nvSpPr>
          <p:cNvPr id="4" name="Rectángulo 3"/>
          <p:cNvSpPr/>
          <p:nvPr/>
        </p:nvSpPr>
        <p:spPr>
          <a:xfrm>
            <a:off x="0" y="6176963"/>
            <a:ext cx="12192000" cy="681037"/>
          </a:xfrm>
          <a:prstGeom prst="rect">
            <a:avLst/>
          </a:prstGeom>
          <a:gradFill>
            <a:gsLst>
              <a:gs pos="0">
                <a:srgbClr val="FFC000"/>
              </a:gs>
              <a:gs pos="26000">
                <a:srgbClr val="79994A"/>
              </a:gs>
              <a:gs pos="36000">
                <a:srgbClr val="00758D"/>
              </a:gs>
            </a:gsLst>
            <a:lin ang="5400000" scaled="1"/>
          </a:gra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7" name="Rectángulo 6"/>
          <p:cNvSpPr/>
          <p:nvPr/>
        </p:nvSpPr>
        <p:spPr>
          <a:xfrm>
            <a:off x="0" y="711569"/>
            <a:ext cx="8640000" cy="72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9" name="Rectángulo 8"/>
          <p:cNvSpPr/>
          <p:nvPr/>
        </p:nvSpPr>
        <p:spPr>
          <a:xfrm>
            <a:off x="3552000" y="796903"/>
            <a:ext cx="8640000" cy="72000"/>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pic>
        <p:nvPicPr>
          <p:cNvPr id="10" name="Imagen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1" y="5572"/>
            <a:ext cx="2754000" cy="720000"/>
          </a:xfrm>
          <a:prstGeom prst="rect">
            <a:avLst/>
          </a:prstGeom>
        </p:spPr>
      </p:pic>
      <p:grpSp>
        <p:nvGrpSpPr>
          <p:cNvPr id="3" name="Grupo 2"/>
          <p:cNvGrpSpPr/>
          <p:nvPr/>
        </p:nvGrpSpPr>
        <p:grpSpPr>
          <a:xfrm>
            <a:off x="115503" y="967571"/>
            <a:ext cx="11790948" cy="5151395"/>
            <a:chOff x="1971064" y="1489566"/>
            <a:chExt cx="5948813" cy="4336280"/>
          </a:xfrm>
        </p:grpSpPr>
        <p:sp>
          <p:nvSpPr>
            <p:cNvPr id="5" name="Forma libre 4"/>
            <p:cNvSpPr/>
            <p:nvPr/>
          </p:nvSpPr>
          <p:spPr>
            <a:xfrm>
              <a:off x="6401225" y="2309990"/>
              <a:ext cx="1476720" cy="3515856"/>
            </a:xfrm>
            <a:custGeom>
              <a:avLst/>
              <a:gdLst>
                <a:gd name="connsiteX0" fmla="*/ 0 w 1476720"/>
                <a:gd name="connsiteY0" fmla="*/ 0 h 3515856"/>
                <a:gd name="connsiteX1" fmla="*/ 246120 w 1476720"/>
                <a:gd name="connsiteY1" fmla="*/ 0 h 3515856"/>
                <a:gd name="connsiteX2" fmla="*/ 246120 w 1476720"/>
                <a:gd name="connsiteY2" fmla="*/ 0 h 3515856"/>
                <a:gd name="connsiteX3" fmla="*/ 615300 w 1476720"/>
                <a:gd name="connsiteY3" fmla="*/ 0 h 3515856"/>
                <a:gd name="connsiteX4" fmla="*/ 1476720 w 1476720"/>
                <a:gd name="connsiteY4" fmla="*/ 0 h 3515856"/>
                <a:gd name="connsiteX5" fmla="*/ 1476720 w 1476720"/>
                <a:gd name="connsiteY5" fmla="*/ 585976 h 3515856"/>
                <a:gd name="connsiteX6" fmla="*/ 1476720 w 1476720"/>
                <a:gd name="connsiteY6" fmla="*/ 585976 h 3515856"/>
                <a:gd name="connsiteX7" fmla="*/ 1476720 w 1476720"/>
                <a:gd name="connsiteY7" fmla="*/ 1464940 h 3515856"/>
                <a:gd name="connsiteX8" fmla="*/ 1476720 w 1476720"/>
                <a:gd name="connsiteY8" fmla="*/ 3515856 h 3515856"/>
                <a:gd name="connsiteX9" fmla="*/ 615300 w 1476720"/>
                <a:gd name="connsiteY9" fmla="*/ 3515856 h 3515856"/>
                <a:gd name="connsiteX10" fmla="*/ 246120 w 1476720"/>
                <a:gd name="connsiteY10" fmla="*/ 3515856 h 3515856"/>
                <a:gd name="connsiteX11" fmla="*/ 246120 w 1476720"/>
                <a:gd name="connsiteY11" fmla="*/ 3515856 h 3515856"/>
                <a:gd name="connsiteX12" fmla="*/ 0 w 1476720"/>
                <a:gd name="connsiteY12" fmla="*/ 3515856 h 3515856"/>
                <a:gd name="connsiteX13" fmla="*/ 0 w 1476720"/>
                <a:gd name="connsiteY13" fmla="*/ 1464940 h 3515856"/>
                <a:gd name="connsiteX14" fmla="*/ 0 w 1476720"/>
                <a:gd name="connsiteY14" fmla="*/ 1757928 h 3515856"/>
                <a:gd name="connsiteX15" fmla="*/ 0 w 1476720"/>
                <a:gd name="connsiteY15" fmla="*/ 585976 h 3515856"/>
                <a:gd name="connsiteX16" fmla="*/ 0 w 1476720"/>
                <a:gd name="connsiteY16" fmla="*/ 0 h 351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76720" h="3515856">
                  <a:moveTo>
                    <a:pt x="0" y="0"/>
                  </a:moveTo>
                  <a:lnTo>
                    <a:pt x="246120" y="0"/>
                  </a:lnTo>
                  <a:lnTo>
                    <a:pt x="246120" y="0"/>
                  </a:lnTo>
                  <a:lnTo>
                    <a:pt x="615300" y="0"/>
                  </a:lnTo>
                  <a:lnTo>
                    <a:pt x="1476720" y="0"/>
                  </a:lnTo>
                  <a:lnTo>
                    <a:pt x="1476720" y="585976"/>
                  </a:lnTo>
                  <a:lnTo>
                    <a:pt x="1476720" y="585976"/>
                  </a:lnTo>
                  <a:lnTo>
                    <a:pt x="1476720" y="1464940"/>
                  </a:lnTo>
                  <a:lnTo>
                    <a:pt x="1476720" y="3515856"/>
                  </a:lnTo>
                  <a:lnTo>
                    <a:pt x="615300" y="3515856"/>
                  </a:lnTo>
                  <a:lnTo>
                    <a:pt x="246120" y="3515856"/>
                  </a:lnTo>
                  <a:lnTo>
                    <a:pt x="246120" y="3515856"/>
                  </a:lnTo>
                  <a:lnTo>
                    <a:pt x="0" y="3515856"/>
                  </a:lnTo>
                  <a:lnTo>
                    <a:pt x="0" y="1464940"/>
                  </a:lnTo>
                  <a:lnTo>
                    <a:pt x="0" y="1757928"/>
                  </a:lnTo>
                  <a:lnTo>
                    <a:pt x="0" y="585976"/>
                  </a:lnTo>
                  <a:lnTo>
                    <a:pt x="0" y="0"/>
                  </a:lnTo>
                  <a:close/>
                </a:path>
              </a:pathLst>
            </a:cu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8998" tIns="31750" rIns="31750" bIns="31750" numCol="1" spcCol="1270" anchor="ctr" anchorCtr="0">
              <a:noAutofit/>
            </a:bodyPr>
            <a:lstStyle/>
            <a:p>
              <a:pPr lvl="0" algn="r" defTabSz="444500">
                <a:lnSpc>
                  <a:spcPct val="90000"/>
                </a:lnSpc>
                <a:spcBef>
                  <a:spcPct val="0"/>
                </a:spcBef>
                <a:spcAft>
                  <a:spcPct val="35000"/>
                </a:spcAft>
              </a:pPr>
              <a:r>
                <a:rPr lang="x-none" sz="1600" kern="1200" dirty="0">
                  <a:solidFill>
                    <a:srgbClr val="00758D"/>
                  </a:solidFill>
                </a:rPr>
                <a:t>Aqui</a:t>
              </a:r>
              <a:r>
                <a:rPr lang="en-US" sz="1600" kern="1200" dirty="0">
                  <a:solidFill>
                    <a:srgbClr val="00758D"/>
                  </a:solidFill>
                </a:rPr>
                <a:t> </a:t>
              </a:r>
              <a:r>
                <a:rPr lang="x-none" sz="1600" b="1" kern="1200" dirty="0">
                  <a:solidFill>
                    <a:srgbClr val="00758D"/>
                  </a:solidFill>
                </a:rPr>
                <a:t>el </a:t>
              </a:r>
              <a:r>
                <a:rPr lang="en-US" sz="1600" b="1" kern="1200" dirty="0" err="1">
                  <a:solidFill>
                    <a:srgbClr val="00758D"/>
                  </a:solidFill>
                </a:rPr>
                <a:t>juez</a:t>
              </a:r>
              <a:r>
                <a:rPr lang="en-US" sz="1600" b="1" kern="1200" dirty="0">
                  <a:solidFill>
                    <a:srgbClr val="00758D"/>
                  </a:solidFill>
                </a:rPr>
                <a:t> se </a:t>
              </a:r>
              <a:r>
                <a:rPr lang="en-US" sz="1600" b="1" kern="1200" dirty="0" err="1">
                  <a:solidFill>
                    <a:srgbClr val="00758D"/>
                  </a:solidFill>
                </a:rPr>
                <a:t>pronunci</a:t>
              </a:r>
              <a:r>
                <a:rPr lang="x-none" sz="1600" b="1" kern="1200" dirty="0">
                  <a:solidFill>
                    <a:srgbClr val="00758D"/>
                  </a:solidFill>
                </a:rPr>
                <a:t>a</a:t>
              </a:r>
              <a:r>
                <a:rPr lang="en-US" sz="1600" b="1" kern="1200" dirty="0">
                  <a:solidFill>
                    <a:srgbClr val="00758D"/>
                  </a:solidFill>
                </a:rPr>
                <a:t> </a:t>
              </a:r>
              <a:r>
                <a:rPr lang="en-US" sz="1600" b="1" kern="1200" dirty="0" err="1">
                  <a:solidFill>
                    <a:srgbClr val="00758D"/>
                  </a:solidFill>
                </a:rPr>
                <a:t>sobre</a:t>
              </a:r>
              <a:r>
                <a:rPr lang="en-US" sz="1600" b="1" kern="1200" dirty="0">
                  <a:solidFill>
                    <a:srgbClr val="00758D"/>
                  </a:solidFill>
                </a:rPr>
                <a:t> la </a:t>
              </a:r>
              <a:r>
                <a:rPr lang="en-US" sz="1600" b="1" kern="1200" dirty="0" err="1">
                  <a:solidFill>
                    <a:srgbClr val="00758D"/>
                  </a:solidFill>
                </a:rPr>
                <a:t>existencia</a:t>
              </a:r>
              <a:r>
                <a:rPr lang="en-US" sz="1600" b="1" kern="1200" dirty="0">
                  <a:solidFill>
                    <a:srgbClr val="00758D"/>
                  </a:solidFill>
                </a:rPr>
                <a:t> o no del </a:t>
              </a:r>
              <a:r>
                <a:rPr lang="en-US" sz="1600" b="1" kern="1200" dirty="0" err="1">
                  <a:solidFill>
                    <a:srgbClr val="00758D"/>
                  </a:solidFill>
                </a:rPr>
                <a:t>hecho</a:t>
              </a:r>
              <a:r>
                <a:rPr lang="en-US" sz="1600" b="1" kern="1200" dirty="0">
                  <a:solidFill>
                    <a:srgbClr val="00758D"/>
                  </a:solidFill>
                </a:rPr>
                <a:t>, </a:t>
              </a:r>
              <a:r>
                <a:rPr lang="en-US" sz="1600" b="1" kern="1200" dirty="0" err="1">
                  <a:solidFill>
                    <a:srgbClr val="00758D"/>
                  </a:solidFill>
                </a:rPr>
                <a:t>si</a:t>
              </a:r>
              <a:r>
                <a:rPr lang="en-US" sz="1600" b="1" kern="1200" dirty="0">
                  <a:solidFill>
                    <a:srgbClr val="00758D"/>
                  </a:solidFill>
                </a:rPr>
                <a:t> </a:t>
              </a:r>
              <a:r>
                <a:rPr lang="en-US" sz="1600" b="1" kern="1200" dirty="0" err="1">
                  <a:solidFill>
                    <a:srgbClr val="00758D"/>
                  </a:solidFill>
                </a:rPr>
                <a:t>los</a:t>
              </a:r>
              <a:r>
                <a:rPr lang="en-US" sz="1600" b="1" kern="1200" dirty="0">
                  <a:solidFill>
                    <a:srgbClr val="00758D"/>
                  </a:solidFill>
                </a:rPr>
                <a:t> </a:t>
              </a:r>
              <a:r>
                <a:rPr lang="en-US" sz="1600" b="1" kern="1200" dirty="0" err="1">
                  <a:solidFill>
                    <a:srgbClr val="00758D"/>
                  </a:solidFill>
                </a:rPr>
                <a:t>hechos</a:t>
              </a:r>
              <a:r>
                <a:rPr lang="en-US" sz="1600" b="1" kern="1200" dirty="0">
                  <a:solidFill>
                    <a:srgbClr val="00758D"/>
                  </a:solidFill>
                </a:rPr>
                <a:t> son </a:t>
              </a:r>
              <a:r>
                <a:rPr lang="en-US" sz="1600" b="1" kern="1200" dirty="0" err="1">
                  <a:solidFill>
                    <a:srgbClr val="00758D"/>
                  </a:solidFill>
                </a:rPr>
                <a:t>penalmente</a:t>
              </a:r>
              <a:r>
                <a:rPr lang="en-US" sz="1600" b="1" kern="1200" dirty="0">
                  <a:solidFill>
                    <a:srgbClr val="00758D"/>
                  </a:solidFill>
                </a:rPr>
                <a:t> </a:t>
              </a:r>
              <a:r>
                <a:rPr lang="en-US" sz="1600" b="1" kern="1200" dirty="0" err="1">
                  <a:solidFill>
                    <a:srgbClr val="00758D"/>
                  </a:solidFill>
                </a:rPr>
                <a:t>relevantes</a:t>
              </a:r>
              <a:r>
                <a:rPr lang="en-US" sz="1600" b="1" kern="1200" dirty="0">
                  <a:solidFill>
                    <a:srgbClr val="00758D"/>
                  </a:solidFill>
                </a:rPr>
                <a:t>, </a:t>
              </a:r>
              <a:r>
                <a:rPr lang="en-US" sz="1600" kern="1200" dirty="0">
                  <a:solidFill>
                    <a:srgbClr val="00758D"/>
                  </a:solidFill>
                </a:rPr>
                <a:t>y, de </a:t>
              </a:r>
              <a:r>
                <a:rPr lang="en-US" sz="1600" kern="1200" dirty="0" err="1">
                  <a:solidFill>
                    <a:srgbClr val="00758D"/>
                  </a:solidFill>
                </a:rPr>
                <a:t>existir</a:t>
              </a:r>
              <a:r>
                <a:rPr lang="en-US" sz="1600" kern="1200" dirty="0">
                  <a:solidFill>
                    <a:srgbClr val="00758D"/>
                  </a:solidFill>
                </a:rPr>
                <a:t> </a:t>
              </a:r>
              <a:r>
                <a:rPr lang="en-US" sz="1600" kern="1200" dirty="0" err="1">
                  <a:solidFill>
                    <a:srgbClr val="00758D"/>
                  </a:solidFill>
                </a:rPr>
                <a:t>mérito</a:t>
              </a:r>
              <a:r>
                <a:rPr lang="en-US" sz="1600" kern="1200" dirty="0">
                  <a:solidFill>
                    <a:srgbClr val="00758D"/>
                  </a:solidFill>
                </a:rPr>
                <a:t> </a:t>
              </a:r>
              <a:r>
                <a:rPr lang="en-US" sz="1600" kern="1200" dirty="0" err="1">
                  <a:solidFill>
                    <a:srgbClr val="00758D"/>
                  </a:solidFill>
                </a:rPr>
                <a:t>suficiente</a:t>
              </a:r>
              <a:r>
                <a:rPr lang="en-US" sz="1600" kern="1200" dirty="0">
                  <a:solidFill>
                    <a:srgbClr val="00758D"/>
                  </a:solidFill>
                </a:rPr>
                <a:t>, sea </a:t>
              </a:r>
              <a:r>
                <a:rPr lang="en-US" sz="1600" b="1" kern="1200" dirty="0" err="1">
                  <a:solidFill>
                    <a:srgbClr val="00758D"/>
                  </a:solidFill>
                </a:rPr>
                <a:t>decretar</a:t>
              </a:r>
              <a:r>
                <a:rPr lang="en-US" sz="1600" b="1" kern="1200" dirty="0">
                  <a:solidFill>
                    <a:srgbClr val="00758D"/>
                  </a:solidFill>
                </a:rPr>
                <a:t> el auto de </a:t>
              </a:r>
              <a:r>
                <a:rPr lang="en-US" sz="1600" b="1" kern="1200" dirty="0" err="1">
                  <a:solidFill>
                    <a:srgbClr val="00758D"/>
                  </a:solidFill>
                </a:rPr>
                <a:t>prisión</a:t>
              </a:r>
              <a:r>
                <a:rPr lang="en-US" sz="1600" b="1" kern="1200" dirty="0">
                  <a:solidFill>
                    <a:srgbClr val="00758D"/>
                  </a:solidFill>
                </a:rPr>
                <a:t> o la </a:t>
              </a:r>
              <a:r>
                <a:rPr lang="en-US" sz="1600" b="1" kern="1200" dirty="0" err="1">
                  <a:solidFill>
                    <a:srgbClr val="00758D"/>
                  </a:solidFill>
                </a:rPr>
                <a:t>declaratoria</a:t>
              </a:r>
              <a:r>
                <a:rPr lang="en-US" sz="1600" b="1" kern="1200" dirty="0">
                  <a:solidFill>
                    <a:srgbClr val="00758D"/>
                  </a:solidFill>
                </a:rPr>
                <a:t> de reo </a:t>
              </a:r>
              <a:r>
                <a:rPr lang="en-US" sz="1600" b="1" kern="1200" dirty="0" err="1">
                  <a:solidFill>
                    <a:srgbClr val="00758D"/>
                  </a:solidFill>
                </a:rPr>
                <a:t>en</a:t>
              </a:r>
              <a:r>
                <a:rPr lang="en-US" sz="1600" b="1" kern="1200" dirty="0">
                  <a:solidFill>
                    <a:srgbClr val="00758D"/>
                  </a:solidFill>
                </a:rPr>
                <a:t> </a:t>
              </a:r>
              <a:r>
                <a:rPr lang="en-US" sz="1600" b="1" kern="1200" dirty="0" err="1">
                  <a:solidFill>
                    <a:srgbClr val="00758D"/>
                  </a:solidFill>
                </a:rPr>
                <a:t>su</a:t>
              </a:r>
              <a:r>
                <a:rPr lang="en-US" sz="1600" b="1" kern="1200" dirty="0">
                  <a:solidFill>
                    <a:srgbClr val="00758D"/>
                  </a:solidFill>
                </a:rPr>
                <a:t> </a:t>
              </a:r>
              <a:r>
                <a:rPr lang="en-US" sz="1600" b="1" kern="1200" dirty="0" err="1">
                  <a:solidFill>
                    <a:srgbClr val="00758D"/>
                  </a:solidFill>
                </a:rPr>
                <a:t>caso</a:t>
              </a:r>
              <a:r>
                <a:rPr lang="en-US" sz="1600" kern="1200" dirty="0">
                  <a:solidFill>
                    <a:srgbClr val="00758D"/>
                  </a:solidFill>
                </a:rPr>
                <a:t>. </a:t>
              </a:r>
              <a:r>
                <a:rPr lang="en-US" sz="1600" kern="1200" dirty="0" err="1">
                  <a:solidFill>
                    <a:srgbClr val="00758D"/>
                  </a:solidFill>
                </a:rPr>
                <a:t>Asimismo</a:t>
              </a:r>
              <a:r>
                <a:rPr lang="en-US" sz="1600" kern="1200" dirty="0">
                  <a:solidFill>
                    <a:srgbClr val="00758D"/>
                  </a:solidFill>
                </a:rPr>
                <a:t>, y </a:t>
              </a:r>
              <a:r>
                <a:rPr lang="en-US" sz="1600" kern="1200" dirty="0" err="1">
                  <a:solidFill>
                    <a:srgbClr val="00758D"/>
                  </a:solidFill>
                </a:rPr>
                <a:t>como</a:t>
              </a:r>
              <a:r>
                <a:rPr lang="en-US" sz="1600" kern="1200" dirty="0">
                  <a:solidFill>
                    <a:srgbClr val="00758D"/>
                  </a:solidFill>
                </a:rPr>
                <a:t> </a:t>
              </a:r>
              <a:r>
                <a:rPr lang="en-US" sz="1600" kern="1200" dirty="0" err="1">
                  <a:solidFill>
                    <a:srgbClr val="00758D"/>
                  </a:solidFill>
                </a:rPr>
                <a:t>finalidad</a:t>
              </a:r>
              <a:r>
                <a:rPr lang="en-US" sz="1600" kern="1200" dirty="0">
                  <a:solidFill>
                    <a:srgbClr val="00758D"/>
                  </a:solidFill>
                </a:rPr>
                <a:t> </a:t>
              </a:r>
              <a:r>
                <a:rPr lang="en-US" sz="1600" kern="1200" dirty="0" err="1">
                  <a:solidFill>
                    <a:srgbClr val="00758D"/>
                  </a:solidFill>
                </a:rPr>
                <a:t>prioritaria</a:t>
              </a:r>
              <a:r>
                <a:rPr lang="en-US" sz="1600" kern="1200" dirty="0">
                  <a:solidFill>
                    <a:srgbClr val="00758D"/>
                  </a:solidFill>
                </a:rPr>
                <a:t>, que se </a:t>
              </a:r>
              <a:r>
                <a:rPr lang="en-US" sz="1600" b="1" kern="1200" dirty="0" err="1">
                  <a:solidFill>
                    <a:srgbClr val="00758D"/>
                  </a:solidFill>
                </a:rPr>
                <a:t>defina</a:t>
              </a:r>
              <a:r>
                <a:rPr lang="en-US" sz="1600" b="1" kern="1200" dirty="0">
                  <a:solidFill>
                    <a:srgbClr val="00758D"/>
                  </a:solidFill>
                </a:rPr>
                <a:t> la </a:t>
              </a:r>
              <a:r>
                <a:rPr lang="en-US" sz="1600" b="1" kern="1200" dirty="0" err="1">
                  <a:solidFill>
                    <a:srgbClr val="00758D"/>
                  </a:solidFill>
                </a:rPr>
                <a:t>situación</a:t>
              </a:r>
              <a:r>
                <a:rPr lang="en-US" sz="1600" b="1" kern="1200" dirty="0">
                  <a:solidFill>
                    <a:srgbClr val="00758D"/>
                  </a:solidFill>
                </a:rPr>
                <a:t> </a:t>
              </a:r>
              <a:r>
                <a:rPr lang="en-US" sz="1600" b="1" kern="1200" dirty="0" err="1">
                  <a:solidFill>
                    <a:srgbClr val="00758D"/>
                  </a:solidFill>
                </a:rPr>
                <a:t>jurídica</a:t>
              </a:r>
              <a:r>
                <a:rPr lang="en-US" sz="1600" b="1" kern="1200" dirty="0">
                  <a:solidFill>
                    <a:srgbClr val="00758D"/>
                  </a:solidFill>
                </a:rPr>
                <a:t> del </a:t>
              </a:r>
              <a:r>
                <a:rPr lang="en-US" sz="1600" b="1" kern="1200" dirty="0" err="1">
                  <a:solidFill>
                    <a:srgbClr val="00758D"/>
                  </a:solidFill>
                </a:rPr>
                <a:t>imputado</a:t>
              </a:r>
              <a:r>
                <a:rPr lang="en-US" sz="1600" kern="1200" dirty="0">
                  <a:solidFill>
                    <a:srgbClr val="00758D"/>
                  </a:solidFill>
                </a:rPr>
                <a:t> </a:t>
              </a:r>
              <a:r>
                <a:rPr lang="en-US" sz="1600" kern="1200" dirty="0" err="1">
                  <a:solidFill>
                    <a:srgbClr val="00758D"/>
                  </a:solidFill>
                </a:rPr>
                <a:t>durante</a:t>
              </a:r>
              <a:r>
                <a:rPr lang="en-US" sz="1600" kern="1200" dirty="0">
                  <a:solidFill>
                    <a:srgbClr val="00758D"/>
                  </a:solidFill>
                </a:rPr>
                <a:t> el </a:t>
              </a:r>
              <a:r>
                <a:rPr lang="en-US" sz="1600" kern="1200" dirty="0" err="1">
                  <a:solidFill>
                    <a:srgbClr val="00758D"/>
                  </a:solidFill>
                </a:rPr>
                <a:t>proceso</a:t>
              </a:r>
              <a:r>
                <a:rPr lang="en-US" sz="1600" kern="1200" dirty="0">
                  <a:solidFill>
                    <a:srgbClr val="00758D"/>
                  </a:solidFill>
                </a:rPr>
                <a:t>, </a:t>
              </a:r>
              <a:r>
                <a:rPr lang="en-US" sz="1600" kern="1200" dirty="0" err="1">
                  <a:solidFill>
                    <a:srgbClr val="00758D"/>
                  </a:solidFill>
                </a:rPr>
                <a:t>imponiendo</a:t>
              </a:r>
              <a:r>
                <a:rPr lang="en-US" sz="1600" kern="1200" dirty="0">
                  <a:solidFill>
                    <a:srgbClr val="00758D"/>
                  </a:solidFill>
                </a:rPr>
                <a:t> o no </a:t>
              </a:r>
              <a:r>
                <a:rPr lang="en-US" sz="1600" kern="1200" dirty="0" err="1">
                  <a:solidFill>
                    <a:srgbClr val="00758D"/>
                  </a:solidFill>
                </a:rPr>
                <a:t>una</a:t>
              </a:r>
              <a:r>
                <a:rPr lang="en-US" sz="1600" kern="1200" dirty="0">
                  <a:solidFill>
                    <a:srgbClr val="00758D"/>
                  </a:solidFill>
                </a:rPr>
                <a:t> </a:t>
              </a:r>
              <a:r>
                <a:rPr lang="en-US" sz="1600" b="1" kern="1200" dirty="0" err="1">
                  <a:solidFill>
                    <a:srgbClr val="00758D"/>
                  </a:solidFill>
                </a:rPr>
                <a:t>medida</a:t>
              </a:r>
              <a:r>
                <a:rPr lang="en-US" sz="1600" b="1" kern="1200" dirty="0">
                  <a:solidFill>
                    <a:srgbClr val="00758D"/>
                  </a:solidFill>
                </a:rPr>
                <a:t> </a:t>
              </a:r>
              <a:r>
                <a:rPr lang="en-US" sz="1600" b="1" kern="1200" dirty="0" err="1">
                  <a:solidFill>
                    <a:srgbClr val="00758D"/>
                  </a:solidFill>
                </a:rPr>
                <a:t>cautelar</a:t>
              </a:r>
              <a:r>
                <a:rPr lang="en-US" sz="1600" b="1" kern="1200" dirty="0">
                  <a:solidFill>
                    <a:srgbClr val="00758D"/>
                  </a:solidFill>
                </a:rPr>
                <a:t> </a:t>
              </a:r>
              <a:r>
                <a:rPr lang="en-US" sz="1600" b="1" kern="1200" dirty="0" err="1">
                  <a:solidFill>
                    <a:srgbClr val="00758D"/>
                  </a:solidFill>
                </a:rPr>
                <a:t>determinada</a:t>
              </a:r>
              <a:r>
                <a:rPr lang="en-US" sz="1600" kern="1200" dirty="0">
                  <a:solidFill>
                    <a:srgbClr val="00758D"/>
                  </a:solidFill>
                </a:rPr>
                <a:t>, </a:t>
              </a:r>
              <a:r>
                <a:rPr lang="en-US" sz="1600" kern="1200" dirty="0" err="1">
                  <a:solidFill>
                    <a:srgbClr val="00758D"/>
                  </a:solidFill>
                </a:rPr>
                <a:t>atendiendo</a:t>
              </a:r>
              <a:r>
                <a:rPr lang="en-US" sz="1600" kern="1200" dirty="0">
                  <a:solidFill>
                    <a:srgbClr val="00758D"/>
                  </a:solidFill>
                </a:rPr>
                <a:t> la </a:t>
              </a:r>
              <a:r>
                <a:rPr lang="en-US" sz="1600" kern="1200" dirty="0" err="1">
                  <a:solidFill>
                    <a:srgbClr val="00758D"/>
                  </a:solidFill>
                </a:rPr>
                <a:t>pretensión</a:t>
              </a:r>
              <a:r>
                <a:rPr lang="en-US" sz="1600" kern="1200" dirty="0">
                  <a:solidFill>
                    <a:srgbClr val="00758D"/>
                  </a:solidFill>
                </a:rPr>
                <a:t> de las </a:t>
              </a:r>
              <a:r>
                <a:rPr lang="en-US" sz="1600" kern="1200" dirty="0" err="1">
                  <a:solidFill>
                    <a:srgbClr val="00758D"/>
                  </a:solidFill>
                </a:rPr>
                <a:t>partes</a:t>
              </a:r>
              <a:r>
                <a:rPr lang="en-US" sz="1600" kern="1200" dirty="0">
                  <a:solidFill>
                    <a:srgbClr val="00758D"/>
                  </a:solidFill>
                </a:rPr>
                <a:t> </a:t>
              </a:r>
              <a:r>
                <a:rPr lang="en-US" sz="1600" kern="1200" dirty="0" err="1">
                  <a:solidFill>
                    <a:srgbClr val="00758D"/>
                  </a:solidFill>
                </a:rPr>
                <a:t>acusadoras</a:t>
              </a:r>
              <a:r>
                <a:rPr lang="en-US" sz="1600" kern="1200" dirty="0">
                  <a:solidFill>
                    <a:srgbClr val="00758D"/>
                  </a:solidFill>
                </a:rPr>
                <a:t>. De no </a:t>
              </a:r>
              <a:r>
                <a:rPr lang="en-US" sz="1600" kern="1200" dirty="0" err="1">
                  <a:solidFill>
                    <a:srgbClr val="00758D"/>
                  </a:solidFill>
                </a:rPr>
                <a:t>haber</a:t>
              </a:r>
              <a:r>
                <a:rPr lang="en-US" sz="1600" kern="1200" dirty="0">
                  <a:solidFill>
                    <a:srgbClr val="00758D"/>
                  </a:solidFill>
                </a:rPr>
                <a:t> </a:t>
              </a:r>
              <a:r>
                <a:rPr lang="en-US" sz="1600" kern="1200" dirty="0" err="1">
                  <a:solidFill>
                    <a:srgbClr val="00758D"/>
                  </a:solidFill>
                </a:rPr>
                <a:t>existido</a:t>
              </a:r>
              <a:r>
                <a:rPr lang="en-US" sz="1600" kern="1200" dirty="0">
                  <a:solidFill>
                    <a:srgbClr val="00758D"/>
                  </a:solidFill>
                </a:rPr>
                <a:t> el </a:t>
              </a:r>
              <a:r>
                <a:rPr lang="en-US" sz="1600" kern="1200" dirty="0" err="1">
                  <a:solidFill>
                    <a:srgbClr val="00758D"/>
                  </a:solidFill>
                </a:rPr>
                <a:t>hecho</a:t>
              </a:r>
              <a:r>
                <a:rPr lang="en-US" sz="1600" kern="1200" dirty="0">
                  <a:solidFill>
                    <a:srgbClr val="00758D"/>
                  </a:solidFill>
                </a:rPr>
                <a:t> o de no </a:t>
              </a:r>
              <a:r>
                <a:rPr lang="en-US" sz="1600" kern="1200" dirty="0" err="1">
                  <a:solidFill>
                    <a:srgbClr val="00758D"/>
                  </a:solidFill>
                </a:rPr>
                <a:t>existir</a:t>
              </a:r>
              <a:r>
                <a:rPr lang="en-US" sz="1600" kern="1200" dirty="0">
                  <a:solidFill>
                    <a:srgbClr val="00758D"/>
                  </a:solidFill>
                </a:rPr>
                <a:t> </a:t>
              </a:r>
              <a:r>
                <a:rPr lang="en-US" sz="1600" kern="1200" dirty="0" err="1">
                  <a:solidFill>
                    <a:srgbClr val="00758D"/>
                  </a:solidFill>
                </a:rPr>
                <a:t>mérito</a:t>
              </a:r>
              <a:r>
                <a:rPr lang="en-US" sz="1600" kern="1200" dirty="0">
                  <a:solidFill>
                    <a:srgbClr val="00758D"/>
                  </a:solidFill>
                </a:rPr>
                <a:t> </a:t>
              </a:r>
              <a:r>
                <a:rPr lang="en-US" sz="1600" kern="1200" dirty="0" err="1">
                  <a:solidFill>
                    <a:srgbClr val="00758D"/>
                  </a:solidFill>
                </a:rPr>
                <a:t>suficiente</a:t>
              </a:r>
              <a:r>
                <a:rPr lang="en-US" sz="1600" kern="1200" dirty="0">
                  <a:solidFill>
                    <a:srgbClr val="00758D"/>
                  </a:solidFill>
                </a:rPr>
                <a:t>, </a:t>
              </a:r>
              <a:r>
                <a:rPr lang="en-US" sz="1600" b="1" kern="1200" dirty="0">
                  <a:solidFill>
                    <a:srgbClr val="00758D"/>
                  </a:solidFill>
                </a:rPr>
                <a:t>el </a:t>
              </a:r>
              <a:r>
                <a:rPr lang="en-US" sz="1600" b="1" kern="1200" dirty="0" err="1">
                  <a:solidFill>
                    <a:srgbClr val="00758D"/>
                  </a:solidFill>
                </a:rPr>
                <a:t>juez</a:t>
              </a:r>
              <a:r>
                <a:rPr lang="en-US" sz="1600" b="1" kern="1200" dirty="0">
                  <a:solidFill>
                    <a:srgbClr val="00758D"/>
                  </a:solidFill>
                </a:rPr>
                <a:t> </a:t>
              </a:r>
              <a:r>
                <a:rPr lang="en-US" sz="1600" b="1" kern="1200" dirty="0" err="1">
                  <a:solidFill>
                    <a:srgbClr val="00758D"/>
                  </a:solidFill>
                </a:rPr>
                <a:t>podrá</a:t>
              </a:r>
              <a:r>
                <a:rPr lang="en-US" sz="1600" b="1" kern="1200" dirty="0">
                  <a:solidFill>
                    <a:srgbClr val="00758D"/>
                  </a:solidFill>
                </a:rPr>
                <a:t> </a:t>
              </a:r>
              <a:r>
                <a:rPr lang="en-US" sz="1600" b="1" kern="1200" dirty="0" err="1">
                  <a:solidFill>
                    <a:srgbClr val="00758D"/>
                  </a:solidFill>
                </a:rPr>
                <a:t>dictar</a:t>
              </a:r>
              <a:r>
                <a:rPr lang="en-US" sz="1600" b="1" kern="1200" dirty="0">
                  <a:solidFill>
                    <a:srgbClr val="00758D"/>
                  </a:solidFill>
                </a:rPr>
                <a:t> </a:t>
              </a:r>
              <a:r>
                <a:rPr lang="en-US" sz="1600" b="1" kern="1200" dirty="0" err="1">
                  <a:solidFill>
                    <a:srgbClr val="00758D"/>
                  </a:solidFill>
                </a:rPr>
                <a:t>sobreseimiento</a:t>
              </a:r>
              <a:r>
                <a:rPr lang="en-US" sz="1600" b="1" kern="1200" dirty="0">
                  <a:solidFill>
                    <a:srgbClr val="00758D"/>
                  </a:solidFill>
                </a:rPr>
                <a:t> provisional o </a:t>
              </a:r>
              <a:r>
                <a:rPr lang="en-US" sz="1600" b="1" kern="1200" dirty="0" err="1">
                  <a:solidFill>
                    <a:srgbClr val="00758D"/>
                  </a:solidFill>
                </a:rPr>
                <a:t>definitivo</a:t>
              </a:r>
              <a:r>
                <a:rPr lang="en-US" sz="1600" kern="1200" dirty="0">
                  <a:solidFill>
                    <a:srgbClr val="00758D"/>
                  </a:solidFill>
                </a:rPr>
                <a:t> </a:t>
              </a:r>
              <a:r>
                <a:rPr lang="en-US" sz="1600" kern="1200" dirty="0" err="1">
                  <a:solidFill>
                    <a:srgbClr val="00758D"/>
                  </a:solidFill>
                </a:rPr>
                <a:t>según</a:t>
              </a:r>
              <a:r>
                <a:rPr lang="en-US" sz="1600" kern="1200" dirty="0">
                  <a:solidFill>
                    <a:srgbClr val="00758D"/>
                  </a:solidFill>
                </a:rPr>
                <a:t> el </a:t>
              </a:r>
              <a:r>
                <a:rPr lang="en-US" sz="1600" kern="1200" dirty="0" err="1">
                  <a:solidFill>
                    <a:srgbClr val="00758D"/>
                  </a:solidFill>
                </a:rPr>
                <a:t>caso</a:t>
              </a:r>
              <a:r>
                <a:rPr lang="en-US" sz="1600" kern="1200" dirty="0">
                  <a:solidFill>
                    <a:srgbClr val="00758D"/>
                  </a:solidFill>
                </a:rPr>
                <a:t>. </a:t>
              </a:r>
            </a:p>
          </p:txBody>
        </p:sp>
        <p:sp>
          <p:nvSpPr>
            <p:cNvPr id="6" name="Forma libre 5"/>
            <p:cNvSpPr/>
            <p:nvPr/>
          </p:nvSpPr>
          <p:spPr>
            <a:xfrm>
              <a:off x="6359294" y="1489566"/>
              <a:ext cx="1560583" cy="820424"/>
            </a:xfrm>
            <a:custGeom>
              <a:avLst/>
              <a:gdLst>
                <a:gd name="connsiteX0" fmla="*/ 0 w 1560583"/>
                <a:gd name="connsiteY0" fmla="*/ 0 h 820424"/>
                <a:gd name="connsiteX1" fmla="*/ 1560583 w 1560583"/>
                <a:gd name="connsiteY1" fmla="*/ 0 h 820424"/>
                <a:gd name="connsiteX2" fmla="*/ 1560583 w 1560583"/>
                <a:gd name="connsiteY2" fmla="*/ 820424 h 820424"/>
                <a:gd name="connsiteX3" fmla="*/ 0 w 1560583"/>
                <a:gd name="connsiteY3" fmla="*/ 820424 h 820424"/>
                <a:gd name="connsiteX4" fmla="*/ 0 w 1560583"/>
                <a:gd name="connsiteY4" fmla="*/ 0 h 820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583" h="820424">
                  <a:moveTo>
                    <a:pt x="0" y="0"/>
                  </a:moveTo>
                  <a:lnTo>
                    <a:pt x="1560583" y="0"/>
                  </a:lnTo>
                  <a:lnTo>
                    <a:pt x="1560583" y="820424"/>
                  </a:lnTo>
                  <a:lnTo>
                    <a:pt x="0" y="820424"/>
                  </a:lnTo>
                  <a:lnTo>
                    <a:pt x="0" y="0"/>
                  </a:lnTo>
                  <a:close/>
                </a:path>
              </a:pathLst>
            </a:cu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lvl="0" algn="ctr" defTabSz="800100">
                <a:lnSpc>
                  <a:spcPct val="90000"/>
                </a:lnSpc>
                <a:spcBef>
                  <a:spcPct val="0"/>
                </a:spcBef>
                <a:spcAft>
                  <a:spcPct val="35000"/>
                </a:spcAft>
              </a:pPr>
              <a:r>
                <a:rPr lang="en-US" sz="2000" kern="1200" dirty="0"/>
                <a:t>4. </a:t>
              </a:r>
              <a:r>
                <a:rPr lang="en-US" sz="2000" kern="1200" dirty="0" err="1"/>
                <a:t>Audiencia</a:t>
              </a:r>
              <a:r>
                <a:rPr lang="en-US" sz="2000" kern="1200" dirty="0"/>
                <a:t> </a:t>
              </a:r>
              <a:r>
                <a:rPr lang="en-US" sz="2000" kern="1200" dirty="0" err="1"/>
                <a:t>inicial</a:t>
              </a:r>
              <a:r>
                <a:rPr lang="x-none" sz="2000" kern="1200"/>
                <a:t>.</a:t>
              </a:r>
              <a:endParaRPr lang="en-US" sz="2000" kern="1200"/>
            </a:p>
          </p:txBody>
        </p:sp>
        <p:sp>
          <p:nvSpPr>
            <p:cNvPr id="11" name="Forma libre 10"/>
            <p:cNvSpPr/>
            <p:nvPr/>
          </p:nvSpPr>
          <p:spPr>
            <a:xfrm>
              <a:off x="4902376" y="2309990"/>
              <a:ext cx="1498849" cy="3281697"/>
            </a:xfrm>
            <a:custGeom>
              <a:avLst/>
              <a:gdLst>
                <a:gd name="connsiteX0" fmla="*/ 0 w 1476720"/>
                <a:gd name="connsiteY0" fmla="*/ 0 h 3281697"/>
                <a:gd name="connsiteX1" fmla="*/ 861420 w 1476720"/>
                <a:gd name="connsiteY1" fmla="*/ 0 h 3281697"/>
                <a:gd name="connsiteX2" fmla="*/ 861420 w 1476720"/>
                <a:gd name="connsiteY2" fmla="*/ 0 h 3281697"/>
                <a:gd name="connsiteX3" fmla="*/ 1230600 w 1476720"/>
                <a:gd name="connsiteY3" fmla="*/ 0 h 3281697"/>
                <a:gd name="connsiteX4" fmla="*/ 1476720 w 1476720"/>
                <a:gd name="connsiteY4" fmla="*/ 0 h 3281697"/>
                <a:gd name="connsiteX5" fmla="*/ 1476720 w 1476720"/>
                <a:gd name="connsiteY5" fmla="*/ 1914323 h 3281697"/>
                <a:gd name="connsiteX6" fmla="*/ 1661310 w 1476720"/>
                <a:gd name="connsiteY6" fmla="*/ 2324426 h 3281697"/>
                <a:gd name="connsiteX7" fmla="*/ 1476720 w 1476720"/>
                <a:gd name="connsiteY7" fmla="*/ 2734748 h 3281697"/>
                <a:gd name="connsiteX8" fmla="*/ 1476720 w 1476720"/>
                <a:gd name="connsiteY8" fmla="*/ 3281697 h 3281697"/>
                <a:gd name="connsiteX9" fmla="*/ 1230600 w 1476720"/>
                <a:gd name="connsiteY9" fmla="*/ 3281697 h 3281697"/>
                <a:gd name="connsiteX10" fmla="*/ 861420 w 1476720"/>
                <a:gd name="connsiteY10" fmla="*/ 3281697 h 3281697"/>
                <a:gd name="connsiteX11" fmla="*/ 861420 w 1476720"/>
                <a:gd name="connsiteY11" fmla="*/ 3281697 h 3281697"/>
                <a:gd name="connsiteX12" fmla="*/ 0 w 1476720"/>
                <a:gd name="connsiteY12" fmla="*/ 3281697 h 3281697"/>
                <a:gd name="connsiteX13" fmla="*/ 0 w 1476720"/>
                <a:gd name="connsiteY13" fmla="*/ 2734748 h 3281697"/>
                <a:gd name="connsiteX14" fmla="*/ 0 w 1476720"/>
                <a:gd name="connsiteY14" fmla="*/ 1914323 h 3281697"/>
                <a:gd name="connsiteX15" fmla="*/ 0 w 1476720"/>
                <a:gd name="connsiteY15" fmla="*/ 1914323 h 3281697"/>
                <a:gd name="connsiteX16" fmla="*/ 0 w 1476720"/>
                <a:gd name="connsiteY16" fmla="*/ 0 h 328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76720" h="3281697">
                  <a:moveTo>
                    <a:pt x="0" y="0"/>
                  </a:moveTo>
                  <a:lnTo>
                    <a:pt x="861420" y="0"/>
                  </a:lnTo>
                  <a:lnTo>
                    <a:pt x="861420" y="0"/>
                  </a:lnTo>
                  <a:lnTo>
                    <a:pt x="1230600" y="0"/>
                  </a:lnTo>
                  <a:lnTo>
                    <a:pt x="1476720" y="0"/>
                  </a:lnTo>
                  <a:lnTo>
                    <a:pt x="1476720" y="1914323"/>
                  </a:lnTo>
                  <a:lnTo>
                    <a:pt x="1661310" y="2324426"/>
                  </a:lnTo>
                  <a:lnTo>
                    <a:pt x="1476720" y="2734748"/>
                  </a:lnTo>
                  <a:lnTo>
                    <a:pt x="1476720" y="3281697"/>
                  </a:lnTo>
                  <a:lnTo>
                    <a:pt x="1230600" y="3281697"/>
                  </a:lnTo>
                  <a:lnTo>
                    <a:pt x="861420" y="3281697"/>
                  </a:lnTo>
                  <a:lnTo>
                    <a:pt x="861420" y="3281697"/>
                  </a:lnTo>
                  <a:lnTo>
                    <a:pt x="0" y="3281697"/>
                  </a:lnTo>
                  <a:lnTo>
                    <a:pt x="0" y="2734748"/>
                  </a:lnTo>
                  <a:lnTo>
                    <a:pt x="0" y="1914323"/>
                  </a:lnTo>
                  <a:lnTo>
                    <a:pt x="0" y="1914323"/>
                  </a:lnTo>
                  <a:lnTo>
                    <a:pt x="0" y="0"/>
                  </a:lnTo>
                  <a:close/>
                </a:path>
              </a:pathLst>
            </a:cu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22173" tIns="34925" rIns="34925" bIns="34925" numCol="1" spcCol="1270" anchor="ctr" anchorCtr="0">
              <a:noAutofit/>
            </a:bodyPr>
            <a:lstStyle/>
            <a:p>
              <a:pPr lvl="0" algn="r" defTabSz="466725">
                <a:lnSpc>
                  <a:spcPct val="90000"/>
                </a:lnSpc>
                <a:spcBef>
                  <a:spcPct val="0"/>
                </a:spcBef>
                <a:spcAft>
                  <a:spcPct val="35000"/>
                </a:spcAft>
              </a:pPr>
              <a:r>
                <a:rPr lang="en-US" sz="1600" kern="1200" dirty="0" err="1">
                  <a:solidFill>
                    <a:srgbClr val="00758D"/>
                  </a:solidFill>
                </a:rPr>
                <a:t>Es</a:t>
              </a:r>
              <a:r>
                <a:rPr lang="en-US" sz="1600" kern="1200" dirty="0">
                  <a:solidFill>
                    <a:srgbClr val="00758D"/>
                  </a:solidFill>
                </a:rPr>
                <a:t> el </a:t>
              </a:r>
              <a:r>
                <a:rPr lang="en-US" sz="1600" kern="1200" dirty="0" err="1">
                  <a:solidFill>
                    <a:srgbClr val="00758D"/>
                  </a:solidFill>
                </a:rPr>
                <a:t>acto</a:t>
              </a:r>
              <a:r>
                <a:rPr lang="en-US" sz="1600" kern="1200" dirty="0">
                  <a:solidFill>
                    <a:srgbClr val="00758D"/>
                  </a:solidFill>
                </a:rPr>
                <a:t> </a:t>
              </a:r>
              <a:r>
                <a:rPr lang="en-US" sz="1600" kern="1200" dirty="0" err="1">
                  <a:solidFill>
                    <a:srgbClr val="00758D"/>
                  </a:solidFill>
                </a:rPr>
                <a:t>procesal</a:t>
              </a:r>
              <a:r>
                <a:rPr lang="en-US" sz="1600" kern="1200" dirty="0">
                  <a:solidFill>
                    <a:srgbClr val="00758D"/>
                  </a:solidFill>
                </a:rPr>
                <a:t> </a:t>
              </a:r>
              <a:r>
                <a:rPr lang="en-US" sz="1600" kern="1200" dirty="0" err="1">
                  <a:solidFill>
                    <a:srgbClr val="00758D"/>
                  </a:solidFill>
                </a:rPr>
                <a:t>mediante</a:t>
              </a:r>
              <a:r>
                <a:rPr lang="en-US" sz="1600" kern="1200" dirty="0">
                  <a:solidFill>
                    <a:srgbClr val="00758D"/>
                  </a:solidFill>
                </a:rPr>
                <a:t> el </a:t>
              </a:r>
              <a:r>
                <a:rPr lang="en-US" sz="1600" kern="1200" dirty="0" err="1">
                  <a:solidFill>
                    <a:srgbClr val="00758D"/>
                  </a:solidFill>
                </a:rPr>
                <a:t>cual</a:t>
              </a:r>
              <a:r>
                <a:rPr lang="en-US" sz="1600" kern="1200" dirty="0">
                  <a:solidFill>
                    <a:srgbClr val="00758D"/>
                  </a:solidFill>
                </a:rPr>
                <a:t> </a:t>
              </a:r>
              <a:r>
                <a:rPr lang="en-US" sz="1600" b="1" kern="1200" dirty="0">
                  <a:solidFill>
                    <a:srgbClr val="00758D"/>
                  </a:solidFill>
                </a:rPr>
                <a:t>el fiscal, </a:t>
              </a:r>
              <a:r>
                <a:rPr lang="en-US" sz="1600" b="1" kern="1200" dirty="0" err="1">
                  <a:solidFill>
                    <a:srgbClr val="00758D"/>
                  </a:solidFill>
                </a:rPr>
                <a:t>concluidas</a:t>
              </a:r>
              <a:r>
                <a:rPr lang="en-US" sz="1600" b="1" kern="1200" dirty="0">
                  <a:solidFill>
                    <a:srgbClr val="00758D"/>
                  </a:solidFill>
                </a:rPr>
                <a:t> las </a:t>
              </a:r>
              <a:r>
                <a:rPr lang="en-US" sz="1600" b="1" kern="1200" dirty="0" err="1">
                  <a:solidFill>
                    <a:srgbClr val="00758D"/>
                  </a:solidFill>
                </a:rPr>
                <a:t>investigaciones</a:t>
              </a:r>
              <a:r>
                <a:rPr lang="en-US" sz="1600" b="1" kern="1200" dirty="0">
                  <a:solidFill>
                    <a:srgbClr val="00758D"/>
                  </a:solidFill>
                </a:rPr>
                <a:t> </a:t>
              </a:r>
              <a:r>
                <a:rPr lang="en-US" sz="1600" b="1" kern="1200" dirty="0" err="1">
                  <a:solidFill>
                    <a:srgbClr val="00758D"/>
                  </a:solidFill>
                </a:rPr>
                <a:t>iniciales</a:t>
              </a:r>
              <a:r>
                <a:rPr lang="en-US" sz="1600" b="1" kern="1200" dirty="0">
                  <a:solidFill>
                    <a:srgbClr val="00758D"/>
                  </a:solidFill>
                </a:rPr>
                <a:t> </a:t>
              </a:r>
              <a:r>
                <a:rPr lang="en-US" sz="1600" b="1" kern="1200" dirty="0" err="1">
                  <a:solidFill>
                    <a:srgbClr val="00758D"/>
                  </a:solidFill>
                </a:rPr>
                <a:t>por</a:t>
              </a:r>
              <a:r>
                <a:rPr lang="en-US" sz="1600" b="1" kern="1200" dirty="0">
                  <a:solidFill>
                    <a:srgbClr val="00758D"/>
                  </a:solidFill>
                </a:rPr>
                <a:t> parte de la </a:t>
              </a:r>
              <a:r>
                <a:rPr lang="en-US" sz="1600" b="1" kern="1200" dirty="0" err="1">
                  <a:solidFill>
                    <a:srgbClr val="00758D"/>
                  </a:solidFill>
                </a:rPr>
                <a:t>policía</a:t>
              </a:r>
              <a:r>
                <a:rPr lang="en-US" sz="1600" b="1" kern="1200" dirty="0">
                  <a:solidFill>
                    <a:srgbClr val="00758D"/>
                  </a:solidFill>
                </a:rPr>
                <a:t> de </a:t>
              </a:r>
              <a:r>
                <a:rPr lang="en-US" sz="1600" b="1" kern="1200" dirty="0" err="1">
                  <a:solidFill>
                    <a:srgbClr val="00758D"/>
                  </a:solidFill>
                </a:rPr>
                <a:t>investigación</a:t>
              </a:r>
              <a:r>
                <a:rPr lang="en-US" sz="1600" b="1" kern="1200" dirty="0">
                  <a:solidFill>
                    <a:srgbClr val="00758D"/>
                  </a:solidFill>
                </a:rPr>
                <a:t>, </a:t>
              </a:r>
              <a:r>
                <a:rPr lang="en-US" sz="1600" b="1" kern="1200" dirty="0" err="1">
                  <a:solidFill>
                    <a:srgbClr val="00758D"/>
                  </a:solidFill>
                </a:rPr>
                <a:t>requiere</a:t>
              </a:r>
              <a:r>
                <a:rPr lang="en-US" sz="1600" b="1" kern="1200" dirty="0">
                  <a:solidFill>
                    <a:srgbClr val="00758D"/>
                  </a:solidFill>
                </a:rPr>
                <a:t> al </a:t>
              </a:r>
              <a:r>
                <a:rPr lang="en-US" sz="1600" b="1" kern="1200" dirty="0" err="1">
                  <a:solidFill>
                    <a:srgbClr val="00758D"/>
                  </a:solidFill>
                </a:rPr>
                <a:t>juez</a:t>
              </a:r>
              <a:r>
                <a:rPr lang="en-US" sz="1600" b="1" kern="1200" dirty="0">
                  <a:solidFill>
                    <a:srgbClr val="00758D"/>
                  </a:solidFill>
                </a:rPr>
                <a:t> </a:t>
              </a:r>
              <a:r>
                <a:rPr lang="en-US" sz="1600" b="1" kern="1200" dirty="0" err="1">
                  <a:solidFill>
                    <a:srgbClr val="00758D"/>
                  </a:solidFill>
                </a:rPr>
                <a:t>competente</a:t>
              </a:r>
              <a:r>
                <a:rPr lang="en-US" sz="1600" b="1" kern="1200" dirty="0">
                  <a:solidFill>
                    <a:srgbClr val="00758D"/>
                  </a:solidFill>
                </a:rPr>
                <a:t> para que se </a:t>
              </a:r>
              <a:r>
                <a:rPr lang="en-US" sz="1600" b="1" kern="1200" dirty="0" err="1">
                  <a:solidFill>
                    <a:srgbClr val="00758D"/>
                  </a:solidFill>
                </a:rPr>
                <a:t>inicie</a:t>
              </a:r>
              <a:r>
                <a:rPr lang="en-US" sz="1600" b="1" kern="1200" dirty="0">
                  <a:solidFill>
                    <a:srgbClr val="00758D"/>
                  </a:solidFill>
                </a:rPr>
                <a:t> el </a:t>
              </a:r>
              <a:r>
                <a:rPr lang="en-US" sz="1600" b="1" kern="1200" dirty="0" err="1">
                  <a:solidFill>
                    <a:srgbClr val="00758D"/>
                  </a:solidFill>
                </a:rPr>
                <a:t>proceso</a:t>
              </a:r>
              <a:r>
                <a:rPr lang="en-US" sz="1600" b="1" kern="1200" dirty="0">
                  <a:solidFill>
                    <a:srgbClr val="00758D"/>
                  </a:solidFill>
                </a:rPr>
                <a:t> judicial</a:t>
              </a:r>
              <a:r>
                <a:rPr lang="en-US" sz="1600" kern="1200" dirty="0">
                  <a:solidFill>
                    <a:srgbClr val="00758D"/>
                  </a:solidFill>
                </a:rPr>
                <a:t>. </a:t>
              </a:r>
              <a:r>
                <a:rPr lang="en-US" sz="1600" kern="1200" dirty="0" err="1">
                  <a:solidFill>
                    <a:srgbClr val="00758D"/>
                  </a:solidFill>
                </a:rPr>
                <a:t>Además</a:t>
              </a:r>
              <a:r>
                <a:rPr lang="en-US" sz="1600" kern="1200" dirty="0">
                  <a:solidFill>
                    <a:srgbClr val="00758D"/>
                  </a:solidFill>
                </a:rPr>
                <a:t> de </a:t>
              </a:r>
              <a:r>
                <a:rPr lang="en-US" sz="1600" b="1" kern="1200" dirty="0" err="1">
                  <a:solidFill>
                    <a:srgbClr val="00758D"/>
                  </a:solidFill>
                </a:rPr>
                <a:t>formalizar</a:t>
              </a:r>
              <a:r>
                <a:rPr lang="en-US" sz="1600" b="1" kern="1200" dirty="0">
                  <a:solidFill>
                    <a:srgbClr val="00758D"/>
                  </a:solidFill>
                </a:rPr>
                <a:t> la </a:t>
              </a:r>
              <a:r>
                <a:rPr lang="en-US" sz="1600" b="1" kern="1200" dirty="0" err="1">
                  <a:solidFill>
                    <a:srgbClr val="00758D"/>
                  </a:solidFill>
                </a:rPr>
                <a:t>imputación</a:t>
              </a:r>
              <a:r>
                <a:rPr lang="en-US" sz="1600" kern="1200" dirty="0">
                  <a:solidFill>
                    <a:srgbClr val="00758D"/>
                  </a:solidFill>
                </a:rPr>
                <a:t>, el fiscal </a:t>
              </a:r>
              <a:r>
                <a:rPr lang="en-US" sz="1600" kern="1200" dirty="0" err="1">
                  <a:solidFill>
                    <a:srgbClr val="00758D"/>
                  </a:solidFill>
                </a:rPr>
                <a:t>solicitará</a:t>
              </a:r>
              <a:r>
                <a:rPr lang="en-US" sz="1600" kern="1200" dirty="0">
                  <a:solidFill>
                    <a:srgbClr val="00758D"/>
                  </a:solidFill>
                </a:rPr>
                <a:t> se cite al </a:t>
              </a:r>
              <a:r>
                <a:rPr lang="en-US" sz="1600" kern="1200" dirty="0" err="1">
                  <a:solidFill>
                    <a:srgbClr val="00758D"/>
                  </a:solidFill>
                </a:rPr>
                <a:t>imputado</a:t>
              </a:r>
              <a:r>
                <a:rPr lang="en-US" sz="1600" kern="1200" dirty="0">
                  <a:solidFill>
                    <a:srgbClr val="00758D"/>
                  </a:solidFill>
                </a:rPr>
                <a:t> para </a:t>
              </a:r>
              <a:r>
                <a:rPr lang="en-US" sz="1600" kern="1200" dirty="0" err="1">
                  <a:solidFill>
                    <a:srgbClr val="00758D"/>
                  </a:solidFill>
                </a:rPr>
                <a:t>hacerle</a:t>
              </a:r>
              <a:r>
                <a:rPr lang="en-US" sz="1600" kern="1200" dirty="0">
                  <a:solidFill>
                    <a:srgbClr val="00758D"/>
                  </a:solidFill>
                </a:rPr>
                <a:t> </a:t>
              </a:r>
              <a:r>
                <a:rPr lang="en-US" sz="1600" kern="1200" dirty="0" err="1">
                  <a:solidFill>
                    <a:srgbClr val="00758D"/>
                  </a:solidFill>
                </a:rPr>
                <a:t>conocer</a:t>
              </a:r>
              <a:r>
                <a:rPr lang="en-US" sz="1600" kern="1200" dirty="0">
                  <a:solidFill>
                    <a:srgbClr val="00758D"/>
                  </a:solidFill>
                </a:rPr>
                <a:t> </a:t>
              </a:r>
              <a:r>
                <a:rPr lang="en-US" sz="1600" kern="1200" dirty="0" err="1">
                  <a:solidFill>
                    <a:srgbClr val="00758D"/>
                  </a:solidFill>
                </a:rPr>
                <a:t>los</a:t>
              </a:r>
              <a:r>
                <a:rPr lang="en-US" sz="1600" kern="1200" dirty="0">
                  <a:solidFill>
                    <a:srgbClr val="00758D"/>
                  </a:solidFill>
                </a:rPr>
                <a:t> </a:t>
              </a:r>
              <a:r>
                <a:rPr lang="en-US" sz="1600" kern="1200" dirty="0" err="1">
                  <a:solidFill>
                    <a:srgbClr val="00758D"/>
                  </a:solidFill>
                </a:rPr>
                <a:t>hechos</a:t>
              </a:r>
              <a:r>
                <a:rPr lang="en-US" sz="1600" kern="1200" dirty="0">
                  <a:solidFill>
                    <a:srgbClr val="00758D"/>
                  </a:solidFill>
                </a:rPr>
                <a:t> y que </a:t>
              </a:r>
              <a:r>
                <a:rPr lang="en-US" sz="1600" kern="1200" dirty="0" err="1">
                  <a:solidFill>
                    <a:srgbClr val="00758D"/>
                  </a:solidFill>
                </a:rPr>
                <a:t>preste</a:t>
              </a:r>
              <a:r>
                <a:rPr lang="en-US" sz="1600" kern="1200" dirty="0">
                  <a:solidFill>
                    <a:srgbClr val="00758D"/>
                  </a:solidFill>
                </a:rPr>
                <a:t> </a:t>
              </a:r>
              <a:r>
                <a:rPr lang="en-US" sz="1600" kern="1200" dirty="0" err="1">
                  <a:solidFill>
                    <a:srgbClr val="00758D"/>
                  </a:solidFill>
                </a:rPr>
                <a:t>su</a:t>
              </a:r>
              <a:r>
                <a:rPr lang="en-US" sz="1600" kern="1200" dirty="0">
                  <a:solidFill>
                    <a:srgbClr val="00758D"/>
                  </a:solidFill>
                </a:rPr>
                <a:t> </a:t>
              </a:r>
              <a:r>
                <a:rPr lang="en-US" sz="1600" kern="1200" dirty="0" err="1">
                  <a:solidFill>
                    <a:srgbClr val="00758D"/>
                  </a:solidFill>
                </a:rPr>
                <a:t>declaración</a:t>
              </a:r>
              <a:r>
                <a:rPr lang="en-US" sz="1600" kern="1200" dirty="0">
                  <a:solidFill>
                    <a:srgbClr val="00758D"/>
                  </a:solidFill>
                </a:rPr>
                <a:t> </a:t>
              </a:r>
              <a:r>
                <a:rPr lang="en-US" sz="1600" kern="1200" dirty="0" err="1">
                  <a:solidFill>
                    <a:srgbClr val="00758D"/>
                  </a:solidFill>
                </a:rPr>
                <a:t>si</a:t>
              </a:r>
              <a:r>
                <a:rPr lang="en-US" sz="1600" kern="1200" dirty="0">
                  <a:solidFill>
                    <a:srgbClr val="00758D"/>
                  </a:solidFill>
                </a:rPr>
                <a:t> </a:t>
              </a:r>
              <a:r>
                <a:rPr lang="en-US" sz="1600" kern="1200" dirty="0" err="1">
                  <a:solidFill>
                    <a:srgbClr val="00758D"/>
                  </a:solidFill>
                </a:rPr>
                <a:t>desea</a:t>
              </a:r>
              <a:r>
                <a:rPr lang="en-US" sz="1600" kern="1200" dirty="0">
                  <a:solidFill>
                    <a:srgbClr val="00758D"/>
                  </a:solidFill>
                </a:rPr>
                <a:t>, o se </a:t>
              </a:r>
              <a:r>
                <a:rPr lang="en-US" sz="1600" kern="1200" dirty="0" err="1">
                  <a:solidFill>
                    <a:srgbClr val="00758D"/>
                  </a:solidFill>
                </a:rPr>
                <a:t>libre</a:t>
              </a:r>
              <a:r>
                <a:rPr lang="en-US" sz="1600" kern="1200" dirty="0">
                  <a:solidFill>
                    <a:srgbClr val="00758D"/>
                  </a:solidFill>
                </a:rPr>
                <a:t> </a:t>
              </a:r>
              <a:r>
                <a:rPr lang="en-US" sz="1600" kern="1200" dirty="0" err="1">
                  <a:solidFill>
                    <a:srgbClr val="00758D"/>
                  </a:solidFill>
                </a:rPr>
                <a:t>orden</a:t>
              </a:r>
              <a:r>
                <a:rPr lang="en-US" sz="1600" kern="1200" dirty="0">
                  <a:solidFill>
                    <a:srgbClr val="00758D"/>
                  </a:solidFill>
                </a:rPr>
                <a:t> de </a:t>
              </a:r>
              <a:r>
                <a:rPr lang="en-US" sz="1600" kern="1200" dirty="0" err="1">
                  <a:solidFill>
                    <a:srgbClr val="00758D"/>
                  </a:solidFill>
                </a:rPr>
                <a:t>captura</a:t>
              </a:r>
              <a:r>
                <a:rPr lang="en-US" sz="1600" kern="1200" dirty="0">
                  <a:solidFill>
                    <a:srgbClr val="00758D"/>
                  </a:solidFill>
                </a:rPr>
                <a:t>, </a:t>
              </a:r>
              <a:r>
                <a:rPr lang="en-US" sz="1600" kern="1200" dirty="0" err="1">
                  <a:solidFill>
                    <a:srgbClr val="00758D"/>
                  </a:solidFill>
                </a:rPr>
                <a:t>según</a:t>
              </a:r>
              <a:r>
                <a:rPr lang="en-US" sz="1600" kern="1200" dirty="0">
                  <a:solidFill>
                    <a:srgbClr val="00758D"/>
                  </a:solidFill>
                </a:rPr>
                <a:t> las </a:t>
              </a:r>
              <a:r>
                <a:rPr lang="en-US" sz="1600" kern="1200" dirty="0" err="1">
                  <a:solidFill>
                    <a:srgbClr val="00758D"/>
                  </a:solidFill>
                </a:rPr>
                <a:t>circunstancias</a:t>
              </a:r>
              <a:r>
                <a:rPr lang="en-US" sz="1600" kern="1200" dirty="0">
                  <a:solidFill>
                    <a:srgbClr val="00758D"/>
                  </a:solidFill>
                </a:rPr>
                <a:t> que lo </a:t>
              </a:r>
              <a:r>
                <a:rPr lang="en-US" sz="1600" kern="1200" dirty="0" err="1">
                  <a:solidFill>
                    <a:srgbClr val="00758D"/>
                  </a:solidFill>
                </a:rPr>
                <a:t>ameritan</a:t>
              </a:r>
              <a:r>
                <a:rPr lang="en-US" sz="1600" kern="1200" dirty="0">
                  <a:solidFill>
                    <a:srgbClr val="00758D"/>
                  </a:solidFill>
                </a:rPr>
                <a:t>.</a:t>
              </a:r>
            </a:p>
          </p:txBody>
        </p:sp>
        <p:sp>
          <p:nvSpPr>
            <p:cNvPr id="12" name="Forma libre 11"/>
            <p:cNvSpPr/>
            <p:nvPr/>
          </p:nvSpPr>
          <p:spPr>
            <a:xfrm>
              <a:off x="4924505" y="1608813"/>
              <a:ext cx="1476720" cy="703344"/>
            </a:xfrm>
            <a:custGeom>
              <a:avLst/>
              <a:gdLst>
                <a:gd name="connsiteX0" fmla="*/ 0 w 1476720"/>
                <a:gd name="connsiteY0" fmla="*/ 0 h 703344"/>
                <a:gd name="connsiteX1" fmla="*/ 1476720 w 1476720"/>
                <a:gd name="connsiteY1" fmla="*/ 0 h 703344"/>
                <a:gd name="connsiteX2" fmla="*/ 1476720 w 1476720"/>
                <a:gd name="connsiteY2" fmla="*/ 703344 h 703344"/>
                <a:gd name="connsiteX3" fmla="*/ 0 w 1476720"/>
                <a:gd name="connsiteY3" fmla="*/ 703344 h 703344"/>
                <a:gd name="connsiteX4" fmla="*/ 0 w 1476720"/>
                <a:gd name="connsiteY4" fmla="*/ 0 h 703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6720" h="703344">
                  <a:moveTo>
                    <a:pt x="0" y="0"/>
                  </a:moveTo>
                  <a:lnTo>
                    <a:pt x="1476720" y="0"/>
                  </a:lnTo>
                  <a:lnTo>
                    <a:pt x="1476720" y="703344"/>
                  </a:lnTo>
                  <a:lnTo>
                    <a:pt x="0" y="703344"/>
                  </a:lnTo>
                  <a:lnTo>
                    <a:pt x="0" y="0"/>
                  </a:lnTo>
                  <a:close/>
                </a:path>
              </a:pathLst>
            </a:cu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lvl="0" algn="ctr" defTabSz="800100">
                <a:lnSpc>
                  <a:spcPct val="90000"/>
                </a:lnSpc>
                <a:spcBef>
                  <a:spcPct val="0"/>
                </a:spcBef>
                <a:spcAft>
                  <a:spcPct val="35000"/>
                </a:spcAft>
              </a:pPr>
              <a:r>
                <a:rPr lang="x-none" sz="2000" kern="1200"/>
                <a:t>3 </a:t>
              </a:r>
              <a:r>
                <a:rPr lang="en-US" sz="2000" kern="1200"/>
                <a:t>Requerimiento Fiscal. </a:t>
              </a:r>
            </a:p>
          </p:txBody>
        </p:sp>
        <p:sp>
          <p:nvSpPr>
            <p:cNvPr id="13" name="Forma libre 12"/>
            <p:cNvSpPr/>
            <p:nvPr/>
          </p:nvSpPr>
          <p:spPr>
            <a:xfrm>
              <a:off x="3447784" y="2309990"/>
              <a:ext cx="1454592" cy="3047104"/>
            </a:xfrm>
            <a:custGeom>
              <a:avLst/>
              <a:gdLst>
                <a:gd name="connsiteX0" fmla="*/ 0 w 1476720"/>
                <a:gd name="connsiteY0" fmla="*/ 0 h 3047104"/>
                <a:gd name="connsiteX1" fmla="*/ 861420 w 1476720"/>
                <a:gd name="connsiteY1" fmla="*/ 0 h 3047104"/>
                <a:gd name="connsiteX2" fmla="*/ 861420 w 1476720"/>
                <a:gd name="connsiteY2" fmla="*/ 0 h 3047104"/>
                <a:gd name="connsiteX3" fmla="*/ 1230600 w 1476720"/>
                <a:gd name="connsiteY3" fmla="*/ 0 h 3047104"/>
                <a:gd name="connsiteX4" fmla="*/ 1476720 w 1476720"/>
                <a:gd name="connsiteY4" fmla="*/ 0 h 3047104"/>
                <a:gd name="connsiteX5" fmla="*/ 1476720 w 1476720"/>
                <a:gd name="connsiteY5" fmla="*/ 1777477 h 3047104"/>
                <a:gd name="connsiteX6" fmla="*/ 1661310 w 1476720"/>
                <a:gd name="connsiteY6" fmla="*/ 2158264 h 3047104"/>
                <a:gd name="connsiteX7" fmla="*/ 1476720 w 1476720"/>
                <a:gd name="connsiteY7" fmla="*/ 2539253 h 3047104"/>
                <a:gd name="connsiteX8" fmla="*/ 1476720 w 1476720"/>
                <a:gd name="connsiteY8" fmla="*/ 3047104 h 3047104"/>
                <a:gd name="connsiteX9" fmla="*/ 1230600 w 1476720"/>
                <a:gd name="connsiteY9" fmla="*/ 3047104 h 3047104"/>
                <a:gd name="connsiteX10" fmla="*/ 861420 w 1476720"/>
                <a:gd name="connsiteY10" fmla="*/ 3047104 h 3047104"/>
                <a:gd name="connsiteX11" fmla="*/ 861420 w 1476720"/>
                <a:gd name="connsiteY11" fmla="*/ 3047104 h 3047104"/>
                <a:gd name="connsiteX12" fmla="*/ 0 w 1476720"/>
                <a:gd name="connsiteY12" fmla="*/ 3047104 h 3047104"/>
                <a:gd name="connsiteX13" fmla="*/ 0 w 1476720"/>
                <a:gd name="connsiteY13" fmla="*/ 2539253 h 3047104"/>
                <a:gd name="connsiteX14" fmla="*/ 0 w 1476720"/>
                <a:gd name="connsiteY14" fmla="*/ 1777477 h 3047104"/>
                <a:gd name="connsiteX15" fmla="*/ 0 w 1476720"/>
                <a:gd name="connsiteY15" fmla="*/ 1777477 h 3047104"/>
                <a:gd name="connsiteX16" fmla="*/ 0 w 1476720"/>
                <a:gd name="connsiteY16" fmla="*/ 0 h 3047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76720" h="3047104">
                  <a:moveTo>
                    <a:pt x="0" y="0"/>
                  </a:moveTo>
                  <a:lnTo>
                    <a:pt x="861420" y="0"/>
                  </a:lnTo>
                  <a:lnTo>
                    <a:pt x="861420" y="0"/>
                  </a:lnTo>
                  <a:lnTo>
                    <a:pt x="1230600" y="0"/>
                  </a:lnTo>
                  <a:lnTo>
                    <a:pt x="1476720" y="0"/>
                  </a:lnTo>
                  <a:lnTo>
                    <a:pt x="1476720" y="1777477"/>
                  </a:lnTo>
                  <a:lnTo>
                    <a:pt x="1661310" y="2158264"/>
                  </a:lnTo>
                  <a:lnTo>
                    <a:pt x="1476720" y="2539253"/>
                  </a:lnTo>
                  <a:lnTo>
                    <a:pt x="1476720" y="3047104"/>
                  </a:lnTo>
                  <a:lnTo>
                    <a:pt x="1230600" y="3047104"/>
                  </a:lnTo>
                  <a:lnTo>
                    <a:pt x="861420" y="3047104"/>
                  </a:lnTo>
                  <a:lnTo>
                    <a:pt x="861420" y="3047104"/>
                  </a:lnTo>
                  <a:lnTo>
                    <a:pt x="0" y="3047104"/>
                  </a:lnTo>
                  <a:lnTo>
                    <a:pt x="0" y="2539253"/>
                  </a:lnTo>
                  <a:lnTo>
                    <a:pt x="0" y="1777477"/>
                  </a:lnTo>
                  <a:lnTo>
                    <a:pt x="0" y="1777477"/>
                  </a:lnTo>
                  <a:lnTo>
                    <a:pt x="0" y="0"/>
                  </a:lnTo>
                  <a:close/>
                </a:path>
              </a:pathLst>
            </a:cu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31698" tIns="44450" rIns="44450" bIns="44450" numCol="1" spcCol="1270" anchor="ctr" anchorCtr="0">
              <a:noAutofit/>
            </a:bodyPr>
            <a:lstStyle/>
            <a:p>
              <a:pPr lvl="0" algn="r" defTabSz="622300">
                <a:lnSpc>
                  <a:spcPct val="90000"/>
                </a:lnSpc>
                <a:spcBef>
                  <a:spcPct val="0"/>
                </a:spcBef>
                <a:spcAft>
                  <a:spcPct val="35000"/>
                </a:spcAft>
              </a:pPr>
              <a:r>
                <a:rPr lang="es-HN" sz="1600" kern="1200" dirty="0">
                  <a:solidFill>
                    <a:srgbClr val="00758D"/>
                  </a:solidFill>
                </a:rPr>
                <a:t>Tiene como objeto la </a:t>
              </a:r>
              <a:r>
                <a:rPr lang="es-HN" sz="1600" b="1" kern="1200" dirty="0">
                  <a:solidFill>
                    <a:srgbClr val="00758D"/>
                  </a:solidFill>
                </a:rPr>
                <a:t>práctica de todas las diligencias pertinentes y útiles, por el Ministerio Público y la Policía Nacional</a:t>
              </a:r>
              <a:r>
                <a:rPr lang="es-HN" sz="1600" kern="1200" dirty="0">
                  <a:solidFill>
                    <a:srgbClr val="00758D"/>
                  </a:solidFill>
                </a:rPr>
                <a:t>, para la determinación de la existencia del hecho punible tomando en cuenta todas las circunstancias que ayuden al establecimiento de la responsabilidad de los sospechosos. </a:t>
              </a:r>
              <a:r>
                <a:rPr lang="en-US" sz="1600" kern="1200" dirty="0">
                  <a:solidFill>
                    <a:srgbClr val="00758D"/>
                  </a:solidFill>
                </a:rPr>
                <a:t> </a:t>
              </a:r>
            </a:p>
          </p:txBody>
        </p:sp>
        <p:sp>
          <p:nvSpPr>
            <p:cNvPr id="14" name="Forma libre 13"/>
            <p:cNvSpPr/>
            <p:nvPr/>
          </p:nvSpPr>
          <p:spPr>
            <a:xfrm>
              <a:off x="3447784" y="1724158"/>
              <a:ext cx="1476720" cy="585831"/>
            </a:xfrm>
            <a:custGeom>
              <a:avLst/>
              <a:gdLst>
                <a:gd name="connsiteX0" fmla="*/ 0 w 1476720"/>
                <a:gd name="connsiteY0" fmla="*/ 0 h 585831"/>
                <a:gd name="connsiteX1" fmla="*/ 1476720 w 1476720"/>
                <a:gd name="connsiteY1" fmla="*/ 0 h 585831"/>
                <a:gd name="connsiteX2" fmla="*/ 1476720 w 1476720"/>
                <a:gd name="connsiteY2" fmla="*/ 585831 h 585831"/>
                <a:gd name="connsiteX3" fmla="*/ 0 w 1476720"/>
                <a:gd name="connsiteY3" fmla="*/ 585831 h 585831"/>
                <a:gd name="connsiteX4" fmla="*/ 0 w 1476720"/>
                <a:gd name="connsiteY4" fmla="*/ 0 h 58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6720" h="585831">
                  <a:moveTo>
                    <a:pt x="0" y="0"/>
                  </a:moveTo>
                  <a:lnTo>
                    <a:pt x="1476720" y="0"/>
                  </a:lnTo>
                  <a:lnTo>
                    <a:pt x="1476720" y="585831"/>
                  </a:lnTo>
                  <a:lnTo>
                    <a:pt x="0" y="585831"/>
                  </a:lnTo>
                  <a:lnTo>
                    <a:pt x="0" y="0"/>
                  </a:lnTo>
                  <a:close/>
                </a:path>
              </a:pathLst>
            </a:cu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lvl="0" algn="ctr" defTabSz="800100">
                <a:lnSpc>
                  <a:spcPct val="90000"/>
                </a:lnSpc>
                <a:spcBef>
                  <a:spcPct val="0"/>
                </a:spcBef>
                <a:spcAft>
                  <a:spcPct val="35000"/>
                </a:spcAft>
              </a:pPr>
              <a:r>
                <a:rPr lang="x-none" sz="2000" kern="1200"/>
                <a:t>2 </a:t>
              </a:r>
              <a:r>
                <a:rPr lang="en-US" sz="2000" kern="1200"/>
                <a:t>Investigación preliminar.  </a:t>
              </a:r>
            </a:p>
          </p:txBody>
        </p:sp>
        <p:sp>
          <p:nvSpPr>
            <p:cNvPr id="15" name="Forma libre 14"/>
            <p:cNvSpPr/>
            <p:nvPr/>
          </p:nvSpPr>
          <p:spPr>
            <a:xfrm>
              <a:off x="1990867" y="2296799"/>
              <a:ext cx="1476720" cy="2812511"/>
            </a:xfrm>
            <a:custGeom>
              <a:avLst/>
              <a:gdLst>
                <a:gd name="connsiteX0" fmla="*/ 0 w 1476720"/>
                <a:gd name="connsiteY0" fmla="*/ 0 h 2812511"/>
                <a:gd name="connsiteX1" fmla="*/ 861420 w 1476720"/>
                <a:gd name="connsiteY1" fmla="*/ 0 h 2812511"/>
                <a:gd name="connsiteX2" fmla="*/ 861420 w 1476720"/>
                <a:gd name="connsiteY2" fmla="*/ 0 h 2812511"/>
                <a:gd name="connsiteX3" fmla="*/ 1230600 w 1476720"/>
                <a:gd name="connsiteY3" fmla="*/ 0 h 2812511"/>
                <a:gd name="connsiteX4" fmla="*/ 1476720 w 1476720"/>
                <a:gd name="connsiteY4" fmla="*/ 0 h 2812511"/>
                <a:gd name="connsiteX5" fmla="*/ 1476720 w 1476720"/>
                <a:gd name="connsiteY5" fmla="*/ 1640631 h 2812511"/>
                <a:gd name="connsiteX6" fmla="*/ 1661310 w 1476720"/>
                <a:gd name="connsiteY6" fmla="*/ 1992102 h 2812511"/>
                <a:gd name="connsiteX7" fmla="*/ 1476720 w 1476720"/>
                <a:gd name="connsiteY7" fmla="*/ 2343759 h 2812511"/>
                <a:gd name="connsiteX8" fmla="*/ 1476720 w 1476720"/>
                <a:gd name="connsiteY8" fmla="*/ 2812511 h 2812511"/>
                <a:gd name="connsiteX9" fmla="*/ 1230600 w 1476720"/>
                <a:gd name="connsiteY9" fmla="*/ 2812511 h 2812511"/>
                <a:gd name="connsiteX10" fmla="*/ 861420 w 1476720"/>
                <a:gd name="connsiteY10" fmla="*/ 2812511 h 2812511"/>
                <a:gd name="connsiteX11" fmla="*/ 861420 w 1476720"/>
                <a:gd name="connsiteY11" fmla="*/ 2812511 h 2812511"/>
                <a:gd name="connsiteX12" fmla="*/ 0 w 1476720"/>
                <a:gd name="connsiteY12" fmla="*/ 2812511 h 2812511"/>
                <a:gd name="connsiteX13" fmla="*/ 0 w 1476720"/>
                <a:gd name="connsiteY13" fmla="*/ 2343759 h 2812511"/>
                <a:gd name="connsiteX14" fmla="*/ 0 w 1476720"/>
                <a:gd name="connsiteY14" fmla="*/ 1640631 h 2812511"/>
                <a:gd name="connsiteX15" fmla="*/ 0 w 1476720"/>
                <a:gd name="connsiteY15" fmla="*/ 1640631 h 2812511"/>
                <a:gd name="connsiteX16" fmla="*/ 0 w 1476720"/>
                <a:gd name="connsiteY16" fmla="*/ 0 h 281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76720" h="2812511">
                  <a:moveTo>
                    <a:pt x="0" y="0"/>
                  </a:moveTo>
                  <a:lnTo>
                    <a:pt x="861420" y="0"/>
                  </a:lnTo>
                  <a:lnTo>
                    <a:pt x="861420" y="0"/>
                  </a:lnTo>
                  <a:lnTo>
                    <a:pt x="1230600" y="0"/>
                  </a:lnTo>
                  <a:lnTo>
                    <a:pt x="1476720" y="0"/>
                  </a:lnTo>
                  <a:lnTo>
                    <a:pt x="1476720" y="1640631"/>
                  </a:lnTo>
                  <a:lnTo>
                    <a:pt x="1661310" y="1992102"/>
                  </a:lnTo>
                  <a:lnTo>
                    <a:pt x="1476720" y="2343759"/>
                  </a:lnTo>
                  <a:lnTo>
                    <a:pt x="1476720" y="2812511"/>
                  </a:lnTo>
                  <a:lnTo>
                    <a:pt x="1230600" y="2812511"/>
                  </a:lnTo>
                  <a:lnTo>
                    <a:pt x="861420" y="2812511"/>
                  </a:lnTo>
                  <a:lnTo>
                    <a:pt x="861420" y="2812511"/>
                  </a:lnTo>
                  <a:lnTo>
                    <a:pt x="0" y="2812511"/>
                  </a:lnTo>
                  <a:lnTo>
                    <a:pt x="0" y="2343759"/>
                  </a:lnTo>
                  <a:lnTo>
                    <a:pt x="0" y="1640631"/>
                  </a:lnTo>
                  <a:lnTo>
                    <a:pt x="0" y="1640631"/>
                  </a:lnTo>
                  <a:lnTo>
                    <a:pt x="0" y="0"/>
                  </a:lnTo>
                  <a:close/>
                </a:path>
              </a:pathLst>
            </a:cu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31698" tIns="44450" rIns="44450" bIns="44450" numCol="1" spcCol="1270" anchor="ctr" anchorCtr="0">
              <a:noAutofit/>
            </a:bodyPr>
            <a:lstStyle/>
            <a:p>
              <a:pPr lvl="0" algn="r" defTabSz="622300">
                <a:lnSpc>
                  <a:spcPct val="90000"/>
                </a:lnSpc>
                <a:spcBef>
                  <a:spcPct val="0"/>
                </a:spcBef>
                <a:spcAft>
                  <a:spcPct val="35000"/>
                </a:spcAft>
              </a:pPr>
              <a:r>
                <a:rPr lang="es-HN" sz="1600" kern="1200" dirty="0">
                  <a:solidFill>
                    <a:srgbClr val="00758D"/>
                  </a:solidFill>
                </a:rPr>
                <a:t>Se produce cuando </a:t>
              </a:r>
              <a:r>
                <a:rPr lang="es-HN" sz="1600" b="1" kern="1200" dirty="0">
                  <a:solidFill>
                    <a:srgbClr val="00758D"/>
                  </a:solidFill>
                </a:rPr>
                <a:t>una persona que haya presenciado o tenga conocimiento de la comisión de un hecho tipificado como delito </a:t>
              </a:r>
              <a:r>
                <a:rPr lang="es-HN" sz="1600" kern="1200" dirty="0">
                  <a:solidFill>
                    <a:srgbClr val="00758D"/>
                  </a:solidFill>
                </a:rPr>
                <a:t>ante el Ministerio Público, la Policía Nacional u otra autoridad competente. </a:t>
              </a:r>
              <a:endParaRPr lang="en-US" sz="1600" kern="1200" dirty="0">
                <a:solidFill>
                  <a:srgbClr val="00758D"/>
                </a:solidFill>
              </a:endParaRPr>
            </a:p>
          </p:txBody>
        </p:sp>
        <p:sp>
          <p:nvSpPr>
            <p:cNvPr id="16" name="Forma libre 15"/>
            <p:cNvSpPr/>
            <p:nvPr/>
          </p:nvSpPr>
          <p:spPr>
            <a:xfrm>
              <a:off x="1971064" y="1841238"/>
              <a:ext cx="1476720" cy="468751"/>
            </a:xfrm>
            <a:custGeom>
              <a:avLst/>
              <a:gdLst>
                <a:gd name="connsiteX0" fmla="*/ 0 w 1476720"/>
                <a:gd name="connsiteY0" fmla="*/ 0 h 468751"/>
                <a:gd name="connsiteX1" fmla="*/ 1476720 w 1476720"/>
                <a:gd name="connsiteY1" fmla="*/ 0 h 468751"/>
                <a:gd name="connsiteX2" fmla="*/ 1476720 w 1476720"/>
                <a:gd name="connsiteY2" fmla="*/ 468751 h 468751"/>
                <a:gd name="connsiteX3" fmla="*/ 0 w 1476720"/>
                <a:gd name="connsiteY3" fmla="*/ 468751 h 468751"/>
                <a:gd name="connsiteX4" fmla="*/ 0 w 1476720"/>
                <a:gd name="connsiteY4" fmla="*/ 0 h 468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6720" h="468751">
                  <a:moveTo>
                    <a:pt x="0" y="0"/>
                  </a:moveTo>
                  <a:lnTo>
                    <a:pt x="1476720" y="0"/>
                  </a:lnTo>
                  <a:lnTo>
                    <a:pt x="1476720" y="468751"/>
                  </a:lnTo>
                  <a:lnTo>
                    <a:pt x="0" y="468751"/>
                  </a:lnTo>
                  <a:lnTo>
                    <a:pt x="0" y="0"/>
                  </a:lnTo>
                  <a:close/>
                </a:path>
              </a:pathLst>
            </a:cu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lvl="0" algn="ctr" defTabSz="800100">
                <a:lnSpc>
                  <a:spcPct val="90000"/>
                </a:lnSpc>
                <a:spcBef>
                  <a:spcPct val="0"/>
                </a:spcBef>
                <a:spcAft>
                  <a:spcPct val="35000"/>
                </a:spcAft>
              </a:pPr>
              <a:r>
                <a:rPr lang="en-US" sz="2000" kern="1200"/>
                <a:t>1</a:t>
              </a:r>
              <a:r>
                <a:rPr lang="x-none" sz="2000" kern="1200"/>
                <a:t>.</a:t>
              </a:r>
              <a:r>
                <a:rPr lang="en-US" sz="2000" kern="1200"/>
                <a:t>Denuncia</a:t>
              </a:r>
            </a:p>
          </p:txBody>
        </p:sp>
      </p:grpSp>
    </p:spTree>
    <p:extLst>
      <p:ext uri="{BB962C8B-B14F-4D97-AF65-F5344CB8AC3E}">
        <p14:creationId xmlns:p14="http://schemas.microsoft.com/office/powerpoint/2010/main" val="1704268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10326" y="92197"/>
            <a:ext cx="7081673" cy="692663"/>
          </a:xfrm>
        </p:spPr>
        <p:txBody>
          <a:bodyPr>
            <a:noAutofit/>
          </a:bodyPr>
          <a:lstStyle/>
          <a:p>
            <a:pPr algn="r"/>
            <a:r>
              <a:rPr lang="es-HN" sz="2800" b="1" i="1" dirty="0">
                <a:solidFill>
                  <a:srgbClr val="00758D"/>
                </a:solidFill>
                <a:latin typeface="Berlin Sans FB Demi" panose="020E0802020502020306" pitchFamily="34" charset="0"/>
              </a:rPr>
              <a:t>Tiempo promedio en un caso de homicidio en primera instancia</a:t>
            </a:r>
            <a:endParaRPr lang="es-HN" sz="2800" i="1" dirty="0">
              <a:solidFill>
                <a:srgbClr val="00758D"/>
              </a:solidFill>
              <a:latin typeface="Berlin Sans FB Demi" panose="020E0802020502020306" pitchFamily="34" charset="0"/>
            </a:endParaRPr>
          </a:p>
        </p:txBody>
      </p:sp>
      <p:sp>
        <p:nvSpPr>
          <p:cNvPr id="4" name="Rectángulo 3"/>
          <p:cNvSpPr/>
          <p:nvPr/>
        </p:nvSpPr>
        <p:spPr>
          <a:xfrm>
            <a:off x="0" y="6176963"/>
            <a:ext cx="12192000" cy="681037"/>
          </a:xfrm>
          <a:prstGeom prst="rect">
            <a:avLst/>
          </a:prstGeom>
          <a:gradFill>
            <a:gsLst>
              <a:gs pos="0">
                <a:srgbClr val="FFC000"/>
              </a:gs>
              <a:gs pos="26000">
                <a:srgbClr val="79994A"/>
              </a:gs>
              <a:gs pos="36000">
                <a:srgbClr val="00758D"/>
              </a:gs>
            </a:gsLst>
            <a:lin ang="5400000" scaled="1"/>
          </a:gra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7" name="Rectángulo 6"/>
          <p:cNvSpPr/>
          <p:nvPr/>
        </p:nvSpPr>
        <p:spPr>
          <a:xfrm>
            <a:off x="0" y="711569"/>
            <a:ext cx="8640000" cy="72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9" name="Rectángulo 8"/>
          <p:cNvSpPr/>
          <p:nvPr/>
        </p:nvSpPr>
        <p:spPr>
          <a:xfrm>
            <a:off x="3552000" y="796903"/>
            <a:ext cx="8640000" cy="72000"/>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pic>
        <p:nvPicPr>
          <p:cNvPr id="10" name="Imagen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1" y="5572"/>
            <a:ext cx="2754000" cy="720000"/>
          </a:xfrm>
          <a:prstGeom prst="rect">
            <a:avLst/>
          </a:prstGeom>
        </p:spPr>
      </p:pic>
      <p:grpSp>
        <p:nvGrpSpPr>
          <p:cNvPr id="13" name="Grupo 12"/>
          <p:cNvGrpSpPr/>
          <p:nvPr/>
        </p:nvGrpSpPr>
        <p:grpSpPr>
          <a:xfrm>
            <a:off x="586387" y="967575"/>
            <a:ext cx="10703172" cy="5070058"/>
            <a:chOff x="-569337" y="0"/>
            <a:chExt cx="5859814" cy="2314575"/>
          </a:xfrm>
        </p:grpSpPr>
        <p:sp>
          <p:nvSpPr>
            <p:cNvPr id="15" name="Flecha derecha 14"/>
            <p:cNvSpPr/>
            <p:nvPr/>
          </p:nvSpPr>
          <p:spPr>
            <a:xfrm>
              <a:off x="733425" y="0"/>
              <a:ext cx="3514725" cy="1228725"/>
            </a:xfrm>
            <a:prstGeom prst="rightArrow">
              <a:avLst/>
            </a:prstGeom>
            <a:solidFill>
              <a:schemeClr val="accent1">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HN" sz="4400"/>
            </a:p>
          </p:txBody>
        </p:sp>
        <p:sp>
          <p:nvSpPr>
            <p:cNvPr id="16" name="Flecha curvada hacia la izquierda 15"/>
            <p:cNvSpPr/>
            <p:nvPr/>
          </p:nvSpPr>
          <p:spPr>
            <a:xfrm>
              <a:off x="4271302" y="523850"/>
              <a:ext cx="1019175" cy="1377591"/>
            </a:xfrm>
            <a:prstGeom prst="curvedLeftArrow">
              <a:avLst/>
            </a:prstGeom>
            <a:solidFill>
              <a:schemeClr val="accent1">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HN" sz="4400"/>
            </a:p>
          </p:txBody>
        </p:sp>
        <p:sp>
          <p:nvSpPr>
            <p:cNvPr id="17" name="Flecha izquierda 16"/>
            <p:cNvSpPr/>
            <p:nvPr/>
          </p:nvSpPr>
          <p:spPr>
            <a:xfrm>
              <a:off x="638175" y="1057275"/>
              <a:ext cx="3552825" cy="1257300"/>
            </a:xfrm>
            <a:prstGeom prst="leftArrow">
              <a:avLst/>
            </a:prstGeom>
            <a:solidFill>
              <a:schemeClr val="accent1">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HN" sz="4400"/>
            </a:p>
          </p:txBody>
        </p:sp>
        <p:sp>
          <p:nvSpPr>
            <p:cNvPr id="18" name="Rectángulo redondeado 17"/>
            <p:cNvSpPr/>
            <p:nvPr/>
          </p:nvSpPr>
          <p:spPr>
            <a:xfrm>
              <a:off x="286770" y="367842"/>
              <a:ext cx="1182565" cy="493040"/>
            </a:xfrm>
            <a:prstGeom prst="roundRect">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HN" dirty="0">
                  <a:effectLst/>
                  <a:latin typeface="Calibri Light" panose="020F0302020204030204" pitchFamily="34" charset="0"/>
                  <a:ea typeface="Calibri" panose="020F0502020204030204" pitchFamily="34" charset="0"/>
                  <a:cs typeface="Times New Roman" panose="02020603050405020304" pitchFamily="18" charset="0"/>
                </a:rPr>
                <a:t>Levantamiento del cadáver (8 horas)</a:t>
              </a:r>
              <a:endParaRPr lang="es-HN" sz="2800" dirty="0">
                <a:effectLst/>
                <a:ea typeface="Calibri" panose="020F0502020204030204" pitchFamily="34" charset="0"/>
                <a:cs typeface="Times New Roman" panose="02020603050405020304" pitchFamily="18" charset="0"/>
              </a:endParaRPr>
            </a:p>
          </p:txBody>
        </p:sp>
        <p:sp>
          <p:nvSpPr>
            <p:cNvPr id="19" name="Rectángulo redondeado 18"/>
            <p:cNvSpPr/>
            <p:nvPr/>
          </p:nvSpPr>
          <p:spPr>
            <a:xfrm>
              <a:off x="1582402" y="346643"/>
              <a:ext cx="1182565" cy="525909"/>
            </a:xfrm>
            <a:prstGeom prst="roundRect">
              <a:avLst/>
            </a:prstGeom>
            <a:solidFill>
              <a:schemeClr val="accent6">
                <a:lumMod val="75000"/>
              </a:schemeClr>
            </a:solidFill>
            <a:ln w="12700" cap="flat" cmpd="sng" algn="ctr">
              <a:solidFill>
                <a:schemeClr val="accent6"/>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HN" sz="16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Investigación preliminar:</a:t>
              </a:r>
              <a:endParaRPr lang="es-HN"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HN" sz="16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DPI/MP. (24-72 horas)</a:t>
              </a:r>
              <a:endParaRPr lang="es-HN"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ángulo redondeado 19"/>
            <p:cNvSpPr/>
            <p:nvPr/>
          </p:nvSpPr>
          <p:spPr>
            <a:xfrm>
              <a:off x="-569337" y="1337734"/>
              <a:ext cx="1167454" cy="696382"/>
            </a:xfrm>
            <a:prstGeom prst="roundRect">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HN" sz="1600">
                  <a:effectLst/>
                  <a:latin typeface="Calibri Light" panose="020F0302020204030204" pitchFamily="34" charset="0"/>
                  <a:ea typeface="Calibri" panose="020F0502020204030204" pitchFamily="34" charset="0"/>
                  <a:cs typeface="Times New Roman" panose="02020603050405020304" pitchFamily="18" charset="0"/>
                </a:rPr>
                <a:t>Sentencia e Individualización de la pena (30 días)  </a:t>
              </a:r>
              <a:endParaRPr lang="es-HN" sz="2800">
                <a:effectLst/>
                <a:ea typeface="Calibri" panose="020F0502020204030204" pitchFamily="34" charset="0"/>
                <a:cs typeface="Times New Roman" panose="02020603050405020304" pitchFamily="18" charset="0"/>
              </a:endParaRPr>
            </a:p>
          </p:txBody>
        </p:sp>
        <p:sp>
          <p:nvSpPr>
            <p:cNvPr id="21" name="Rectángulo redondeado 20"/>
            <p:cNvSpPr/>
            <p:nvPr/>
          </p:nvSpPr>
          <p:spPr>
            <a:xfrm>
              <a:off x="948944" y="1405899"/>
              <a:ext cx="1040783" cy="558779"/>
            </a:xfrm>
            <a:prstGeom prst="roundRect">
              <a:avLst/>
            </a:prstGeom>
            <a:solidFill>
              <a:schemeClr val="accent6">
                <a:lumMod val="75000"/>
              </a:schemeClr>
            </a:solidFill>
            <a:ln w="12700" cap="flat" cmpd="sng" algn="ctr">
              <a:solidFill>
                <a:schemeClr val="accent6"/>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HN" sz="16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Juicio Oral y Público y deliberación (2 años y 6 meses)</a:t>
              </a:r>
              <a:endParaRPr lang="es-HN"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ángulo redondeado 21"/>
            <p:cNvSpPr/>
            <p:nvPr/>
          </p:nvSpPr>
          <p:spPr>
            <a:xfrm>
              <a:off x="3002203" y="1405899"/>
              <a:ext cx="1064309" cy="558779"/>
            </a:xfrm>
            <a:prstGeom prst="roundRect">
              <a:avLst/>
            </a:prstGeom>
            <a:solidFill>
              <a:schemeClr val="accent6">
                <a:lumMod val="75000"/>
              </a:schemeClr>
            </a:solidFill>
            <a:ln w="12700" cap="flat" cmpd="sng" algn="ctr">
              <a:solidFill>
                <a:schemeClr val="accent6"/>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HN" sz="16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Audiencia Inicial (6 días a partir de la fecha de detención)</a:t>
              </a:r>
              <a:endParaRPr lang="es-HN"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ángulo redondeado 22"/>
            <p:cNvSpPr/>
            <p:nvPr/>
          </p:nvSpPr>
          <p:spPr>
            <a:xfrm>
              <a:off x="2070030" y="1405899"/>
              <a:ext cx="827796" cy="558779"/>
            </a:xfrm>
            <a:prstGeom prst="roundRect">
              <a:avLst/>
            </a:prstGeom>
            <a:solidFill>
              <a:schemeClr val="accent6">
                <a:lumMod val="75000"/>
              </a:schemeClr>
            </a:solidFill>
            <a:ln w="12700" cap="flat" cmpd="sng" algn="ctr">
              <a:solidFill>
                <a:schemeClr val="accent6"/>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HN" sz="16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Audiencia Preliminar  (15-30 días) </a:t>
              </a:r>
              <a:endParaRPr lang="es-HN"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4" name="Cuadro de texto 2"/>
          <p:cNvSpPr txBox="1">
            <a:spLocks noChangeArrowheads="1"/>
          </p:cNvSpPr>
          <p:nvPr/>
        </p:nvSpPr>
        <p:spPr bwMode="auto">
          <a:xfrm>
            <a:off x="9205680" y="5634272"/>
            <a:ext cx="2631044" cy="4730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HN" sz="1600" dirty="0">
                <a:effectLst/>
                <a:latin typeface="Calibri" panose="020F0502020204030204" pitchFamily="34" charset="0"/>
                <a:ea typeface="Calibri" panose="020F0502020204030204" pitchFamily="34" charset="0"/>
                <a:cs typeface="Times New Roman" panose="02020603050405020304" pitchFamily="18" charset="0"/>
              </a:rPr>
              <a:t>Fuente: Elaboración propia. </a:t>
            </a:r>
            <a:endParaRPr lang="es-HN"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ángulo redondeado 11"/>
          <p:cNvSpPr/>
          <p:nvPr/>
        </p:nvSpPr>
        <p:spPr>
          <a:xfrm>
            <a:off x="6877075" y="1710332"/>
            <a:ext cx="1686519" cy="1224000"/>
          </a:xfrm>
          <a:prstGeom prst="roundRect">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HN" dirty="0">
                <a:effectLst/>
                <a:latin typeface="Calibri Light" panose="020F0302020204030204" pitchFamily="34" charset="0"/>
                <a:ea typeface="Calibri" panose="020F0502020204030204" pitchFamily="34" charset="0"/>
                <a:cs typeface="Times New Roman" panose="02020603050405020304" pitchFamily="18" charset="0"/>
              </a:rPr>
              <a:t>Declaración del Imputado (24-48 horas)</a:t>
            </a:r>
            <a:endParaRPr lang="es-HN"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9860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05728" y="92197"/>
            <a:ext cx="8409272" cy="692663"/>
          </a:xfrm>
        </p:spPr>
        <p:txBody>
          <a:bodyPr>
            <a:noAutofit/>
          </a:bodyPr>
          <a:lstStyle/>
          <a:p>
            <a:pPr algn="r"/>
            <a:r>
              <a:rPr lang="es-HN" sz="2800" b="1" i="1" dirty="0">
                <a:solidFill>
                  <a:srgbClr val="00758D"/>
                </a:solidFill>
                <a:latin typeface="Berlin Sans FB Demi" panose="020E0802020502020306" pitchFamily="34" charset="0"/>
              </a:rPr>
              <a:t>La impunidad como obstáculo de la administración de justicia </a:t>
            </a:r>
            <a:r>
              <a:rPr lang="es-HN" sz="2800" b="1" i="1" dirty="0" smtClean="0">
                <a:solidFill>
                  <a:srgbClr val="00758D"/>
                </a:solidFill>
                <a:latin typeface="Berlin Sans FB Demi" panose="020E0802020502020306" pitchFamily="34" charset="0"/>
              </a:rPr>
              <a:t>penal</a:t>
            </a:r>
            <a:endParaRPr lang="es-HN" sz="2800" i="1" dirty="0">
              <a:solidFill>
                <a:srgbClr val="00758D"/>
              </a:solidFill>
              <a:latin typeface="Berlin Sans FB Demi" panose="020E0802020502020306" pitchFamily="34" charset="0"/>
            </a:endParaRPr>
          </a:p>
        </p:txBody>
      </p:sp>
      <p:sp>
        <p:nvSpPr>
          <p:cNvPr id="4" name="Rectángulo 3"/>
          <p:cNvSpPr/>
          <p:nvPr/>
        </p:nvSpPr>
        <p:spPr>
          <a:xfrm>
            <a:off x="0" y="6176963"/>
            <a:ext cx="12192000" cy="681037"/>
          </a:xfrm>
          <a:prstGeom prst="rect">
            <a:avLst/>
          </a:prstGeom>
          <a:gradFill>
            <a:gsLst>
              <a:gs pos="0">
                <a:srgbClr val="FFC000"/>
              </a:gs>
              <a:gs pos="26000">
                <a:srgbClr val="79994A"/>
              </a:gs>
              <a:gs pos="36000">
                <a:srgbClr val="00758D"/>
              </a:gs>
            </a:gsLst>
            <a:lin ang="5400000" scaled="1"/>
          </a:gra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7" name="Rectángulo 6"/>
          <p:cNvSpPr/>
          <p:nvPr/>
        </p:nvSpPr>
        <p:spPr>
          <a:xfrm>
            <a:off x="0" y="711569"/>
            <a:ext cx="8640000" cy="72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9" name="Rectángulo 8"/>
          <p:cNvSpPr/>
          <p:nvPr/>
        </p:nvSpPr>
        <p:spPr>
          <a:xfrm>
            <a:off x="3552000" y="796903"/>
            <a:ext cx="8640000" cy="72000"/>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pic>
        <p:nvPicPr>
          <p:cNvPr id="10" name="Imagen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1" y="5572"/>
            <a:ext cx="2754000" cy="720000"/>
          </a:xfrm>
          <a:prstGeom prst="rect">
            <a:avLst/>
          </a:prstGeom>
        </p:spPr>
      </p:pic>
      <p:sp>
        <p:nvSpPr>
          <p:cNvPr id="3" name="Rectángulo 2"/>
          <p:cNvSpPr/>
          <p:nvPr/>
        </p:nvSpPr>
        <p:spPr>
          <a:xfrm>
            <a:off x="109087" y="899757"/>
            <a:ext cx="12005913" cy="3056991"/>
          </a:xfrm>
          <a:prstGeom prst="rect">
            <a:avLst/>
          </a:prstGeom>
        </p:spPr>
        <p:txBody>
          <a:bodyPr wrap="square">
            <a:spAutoFit/>
          </a:bodyPr>
          <a:lstStyle/>
          <a:p>
            <a:pPr lvl="0">
              <a:lnSpc>
                <a:spcPct val="107000"/>
              </a:lnSpc>
              <a:spcBef>
                <a:spcPts val="200"/>
              </a:spcBef>
              <a:spcAft>
                <a:spcPts val="0"/>
              </a:spcAft>
            </a:pPr>
            <a:r>
              <a:rPr lang="es-HN" b="1" u="sng" dirty="0" smtClean="0">
                <a:solidFill>
                  <a:srgbClr val="44546A"/>
                </a:solidFill>
                <a:effectLst/>
                <a:latin typeface="Calibri Light" panose="020F0302020204030204" pitchFamily="34" charset="0"/>
                <a:ea typeface="Times New Roman" panose="02020603050405020304" pitchFamily="18" charset="0"/>
                <a:cs typeface="Times New Roman" panose="02020603050405020304" pitchFamily="18" charset="0"/>
              </a:rPr>
              <a:t>Impunidad a la luz del Sistema Interamericano de Derechos Humanos y la Organización de las Naciones Unidas:</a:t>
            </a:r>
          </a:p>
          <a:p>
            <a:pPr lvl="0">
              <a:lnSpc>
                <a:spcPct val="107000"/>
              </a:lnSpc>
              <a:spcBef>
                <a:spcPts val="200"/>
              </a:spcBef>
              <a:spcAft>
                <a:spcPts val="0"/>
              </a:spcAft>
            </a:pPr>
            <a:endParaRPr lang="es-HN" b="1" dirty="0" smtClean="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s-HN" dirty="0" smtClean="0">
                <a:latin typeface="Calibri Light" panose="020F0302020204030204" pitchFamily="34" charset="0"/>
                <a:ea typeface="Calibri" panose="020F0502020204030204" pitchFamily="34" charset="0"/>
                <a:cs typeface="Times New Roman" panose="02020603050405020304" pitchFamily="18" charset="0"/>
              </a:rPr>
              <a:t>CIDH y  Corte IDH  </a:t>
            </a:r>
            <a:r>
              <a:rPr lang="es-HN" dirty="0">
                <a:latin typeface="Calibri Light" panose="020F0302020204030204" pitchFamily="34" charset="0"/>
                <a:ea typeface="Calibri" panose="020F0502020204030204" pitchFamily="34" charset="0"/>
                <a:cs typeface="Times New Roman" panose="02020603050405020304" pitchFamily="18" charset="0"/>
              </a:rPr>
              <a:t>han manifestado que el </a:t>
            </a:r>
            <a:r>
              <a:rPr lang="es-HN" b="1" dirty="0">
                <a:latin typeface="Calibri Light" panose="020F0302020204030204" pitchFamily="34" charset="0"/>
                <a:ea typeface="Calibri" panose="020F0502020204030204" pitchFamily="34" charset="0"/>
                <a:cs typeface="Times New Roman" panose="02020603050405020304" pitchFamily="18" charset="0"/>
              </a:rPr>
              <a:t>derecho a las garantías judiciales y protección judicial, </a:t>
            </a:r>
            <a:r>
              <a:rPr lang="es-HN" dirty="0">
                <a:latin typeface="Calibri Light" panose="020F0302020204030204" pitchFamily="34" charset="0"/>
                <a:ea typeface="Calibri" panose="020F0502020204030204" pitchFamily="34" charset="0"/>
                <a:cs typeface="Times New Roman" panose="02020603050405020304" pitchFamily="18" charset="0"/>
              </a:rPr>
              <a:t>contemplados en la </a:t>
            </a:r>
            <a:r>
              <a:rPr lang="es-HN" dirty="0" smtClean="0">
                <a:latin typeface="Calibri Light" panose="020F0302020204030204" pitchFamily="34" charset="0"/>
                <a:ea typeface="Calibri" panose="020F0502020204030204" pitchFamily="34" charset="0"/>
                <a:cs typeface="Times New Roman" panose="02020603050405020304" pitchFamily="18" charset="0"/>
              </a:rPr>
              <a:t>Convención (</a:t>
            </a:r>
            <a:r>
              <a:rPr lang="es-HN" dirty="0">
                <a:latin typeface="Calibri Light" panose="020F0302020204030204" pitchFamily="34" charset="0"/>
                <a:ea typeface="Calibri" panose="020F0502020204030204" pitchFamily="34" charset="0"/>
                <a:cs typeface="Times New Roman" panose="02020603050405020304" pitchFamily="18" charset="0"/>
              </a:rPr>
              <a:t>CADH) guardan relación directa con el </a:t>
            </a:r>
            <a:r>
              <a:rPr lang="es-HN" b="1" dirty="0">
                <a:latin typeface="Calibri Light" panose="020F0302020204030204" pitchFamily="34" charset="0"/>
                <a:ea typeface="Calibri" panose="020F0502020204030204" pitchFamily="34" charset="0"/>
                <a:cs typeface="Times New Roman" panose="02020603050405020304" pitchFamily="18" charset="0"/>
              </a:rPr>
              <a:t>derecho a la </a:t>
            </a:r>
            <a:r>
              <a:rPr lang="es-HN" b="1" dirty="0" smtClean="0">
                <a:latin typeface="Calibri Light" panose="020F0302020204030204" pitchFamily="34" charset="0"/>
                <a:ea typeface="Calibri" panose="020F0502020204030204" pitchFamily="34" charset="0"/>
                <a:cs typeface="Times New Roman" panose="02020603050405020304" pitchFamily="18" charset="0"/>
              </a:rPr>
              <a:t>verdad</a:t>
            </a:r>
            <a:r>
              <a:rPr lang="es-HN" dirty="0" smtClean="0">
                <a:latin typeface="Calibri Light" panose="020F03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s-HN" dirty="0" smtClean="0">
                <a:latin typeface="Calibri Light" panose="020F0302020204030204" pitchFamily="34" charset="0"/>
                <a:ea typeface="Calibri" panose="020F0502020204030204" pitchFamily="34" charset="0"/>
                <a:cs typeface="Times New Roman" panose="02020603050405020304" pitchFamily="18" charset="0"/>
              </a:rPr>
              <a:t>La 1ra. derecho </a:t>
            </a:r>
            <a:r>
              <a:rPr lang="es-HN" dirty="0">
                <a:latin typeface="Calibri Light" panose="020F0302020204030204" pitchFamily="34" charset="0"/>
                <a:ea typeface="Calibri" panose="020F0502020204030204" pitchFamily="34" charset="0"/>
                <a:cs typeface="Times New Roman" panose="02020603050405020304" pitchFamily="18" charset="0"/>
              </a:rPr>
              <a:t>de las víctimas de violaciones y a sus familiares, a conocer la </a:t>
            </a:r>
            <a:r>
              <a:rPr lang="es-HN" dirty="0" smtClean="0">
                <a:latin typeface="Calibri Light" panose="020F0302020204030204" pitchFamily="34" charset="0"/>
                <a:ea typeface="Calibri" panose="020F0502020204030204" pitchFamily="34" charset="0"/>
                <a:cs typeface="Times New Roman" panose="02020603050405020304" pitchFamily="18" charset="0"/>
              </a:rPr>
              <a:t>verdad </a:t>
            </a:r>
            <a:r>
              <a:rPr lang="es-HN" dirty="0">
                <a:latin typeface="Calibri Light" panose="020F0302020204030204" pitchFamily="34" charset="0"/>
                <a:ea typeface="Calibri" panose="020F0502020204030204" pitchFamily="34" charset="0"/>
                <a:cs typeface="Times New Roman" panose="02020603050405020304" pitchFamily="18" charset="0"/>
              </a:rPr>
              <a:t>así como el derecho a conocer la identidad </a:t>
            </a:r>
            <a:r>
              <a:rPr lang="es-HN" dirty="0" smtClean="0">
                <a:latin typeface="Calibri Light" panose="020F0302020204030204" pitchFamily="34" charset="0"/>
                <a:ea typeface="Calibri" panose="020F0502020204030204" pitchFamily="34" charset="0"/>
                <a:cs typeface="Times New Roman" panose="02020603050405020304" pitchFamily="18" charset="0"/>
              </a:rPr>
              <a:t>autores materiales e intelectuales, lo </a:t>
            </a:r>
            <a:r>
              <a:rPr lang="es-HN" dirty="0">
                <a:latin typeface="Calibri Light" panose="020F0302020204030204" pitchFamily="34" charset="0"/>
                <a:ea typeface="Calibri" panose="020F0502020204030204" pitchFamily="34" charset="0"/>
                <a:cs typeface="Times New Roman" panose="02020603050405020304" pitchFamily="18" charset="0"/>
              </a:rPr>
              <a:t>cual implica la </a:t>
            </a:r>
            <a:r>
              <a:rPr lang="es-HN" b="1" i="1" u="sng" dirty="0">
                <a:latin typeface="Calibri Light" panose="020F0302020204030204" pitchFamily="34" charset="0"/>
                <a:ea typeface="Calibri" panose="020F0502020204030204" pitchFamily="34" charset="0"/>
                <a:cs typeface="Times New Roman" panose="02020603050405020304" pitchFamily="18" charset="0"/>
              </a:rPr>
              <a:t>obligación del Estado de investigar, juzgar y sancionar a los responsables. </a:t>
            </a:r>
            <a:endParaRPr lang="es-HN" b="1" i="1" u="sng"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800"/>
              </a:spcAft>
            </a:pPr>
            <a:r>
              <a:rPr lang="es-HN" dirty="0">
                <a:latin typeface="Calibri Light" panose="020F0302020204030204" pitchFamily="34" charset="0"/>
                <a:ea typeface="Calibri" panose="020F0502020204030204" pitchFamily="34" charset="0"/>
                <a:cs typeface="Times New Roman" panose="02020603050405020304" pitchFamily="18" charset="0"/>
              </a:rPr>
              <a:t>La </a:t>
            </a:r>
            <a:r>
              <a:rPr lang="es-HN" dirty="0" smtClean="0">
                <a:latin typeface="Calibri Light" panose="020F0302020204030204" pitchFamily="34" charset="0"/>
                <a:ea typeface="Calibri" panose="020F0502020204030204" pitchFamily="34" charset="0"/>
                <a:cs typeface="Times New Roman" panose="02020603050405020304" pitchFamily="18" charset="0"/>
              </a:rPr>
              <a:t>2da. el </a:t>
            </a:r>
            <a:r>
              <a:rPr lang="es-HN" dirty="0">
                <a:latin typeface="Calibri Light" panose="020F0302020204030204" pitchFamily="34" charset="0"/>
                <a:ea typeface="Calibri" panose="020F0502020204030204" pitchFamily="34" charset="0"/>
                <a:cs typeface="Times New Roman" panose="02020603050405020304" pitchFamily="18" charset="0"/>
              </a:rPr>
              <a:t>derecho a la </a:t>
            </a:r>
            <a:r>
              <a:rPr lang="es-HN" dirty="0" smtClean="0">
                <a:latin typeface="Calibri Light" panose="020F0302020204030204" pitchFamily="34" charset="0"/>
                <a:ea typeface="Calibri" panose="020F0502020204030204" pitchFamily="34" charset="0"/>
                <a:cs typeface="Times New Roman" panose="02020603050405020304" pitchFamily="18" charset="0"/>
              </a:rPr>
              <a:t>verdad </a:t>
            </a:r>
            <a:r>
              <a:rPr lang="es-HN" dirty="0">
                <a:latin typeface="Calibri Light" panose="020F0302020204030204" pitchFamily="34" charset="0"/>
                <a:ea typeface="Calibri" panose="020F0502020204030204" pitchFamily="34" charset="0"/>
                <a:cs typeface="Times New Roman" panose="02020603050405020304" pitchFamily="18" charset="0"/>
              </a:rPr>
              <a:t>corresponde no solo a las víctimas y sus familiares, sino también a la sociedad en su conjunto, </a:t>
            </a:r>
            <a:r>
              <a:rPr lang="es-HN" dirty="0" smtClean="0">
                <a:latin typeface="Calibri Light" panose="020F0302020204030204" pitchFamily="34" charset="0"/>
                <a:ea typeface="Calibri" panose="020F0502020204030204" pitchFamily="34" charset="0"/>
                <a:cs typeface="Times New Roman" panose="02020603050405020304" pitchFamily="18" charset="0"/>
              </a:rPr>
              <a:t>“</a:t>
            </a:r>
            <a:r>
              <a:rPr lang="es-HN" b="1" i="1" dirty="0">
                <a:latin typeface="Calibri Light" panose="020F0302020204030204" pitchFamily="34" charset="0"/>
                <a:ea typeface="Calibri" panose="020F0502020204030204" pitchFamily="34" charset="0"/>
                <a:cs typeface="Times New Roman" panose="02020603050405020304" pitchFamily="18" charset="0"/>
              </a:rPr>
              <a:t>irrenunciable derecho de conocer la verdad de lo ocurrido,</a:t>
            </a:r>
            <a:r>
              <a:rPr lang="es-HN" b="1" i="1" dirty="0">
                <a:latin typeface="Calibri" panose="020F0502020204030204" pitchFamily="34" charset="0"/>
                <a:ea typeface="Calibri" panose="020F0502020204030204" pitchFamily="34" charset="0"/>
                <a:cs typeface="Times New Roman" panose="02020603050405020304" pitchFamily="18" charset="0"/>
              </a:rPr>
              <a:t> </a:t>
            </a:r>
            <a:r>
              <a:rPr lang="es-HN" b="1" i="1" dirty="0">
                <a:latin typeface="Calibri Light" panose="020F0302020204030204" pitchFamily="34" charset="0"/>
                <a:ea typeface="Calibri" panose="020F0502020204030204" pitchFamily="34" charset="0"/>
                <a:cs typeface="Calibri Light" panose="020F0302020204030204" pitchFamily="34" charset="0"/>
              </a:rPr>
              <a:t>así</a:t>
            </a:r>
            <a:r>
              <a:rPr lang="es-HN" b="1" i="1" dirty="0">
                <a:latin typeface="Calibri" panose="020F0502020204030204" pitchFamily="34" charset="0"/>
                <a:ea typeface="Calibri" panose="020F0502020204030204" pitchFamily="34" charset="0"/>
                <a:cs typeface="Times New Roman" panose="02020603050405020304" pitchFamily="18" charset="0"/>
              </a:rPr>
              <a:t> </a:t>
            </a:r>
            <a:r>
              <a:rPr lang="es-HN" b="1" i="1" dirty="0">
                <a:latin typeface="Calibri Light" panose="020F0302020204030204" pitchFamily="34" charset="0"/>
                <a:ea typeface="Calibri" panose="020F0502020204030204" pitchFamily="34" charset="0"/>
                <a:cs typeface="Times New Roman" panose="02020603050405020304" pitchFamily="18" charset="0"/>
              </a:rPr>
              <a:t>como las razones y circunstancias en las que aberrantes delitos llegaron a cometerse, a fin de evitar que esos hechos vuelvan a ocurrir en el futuro</a:t>
            </a:r>
            <a:r>
              <a:rPr lang="es-HN" dirty="0" smtClean="0">
                <a:latin typeface="Calibri Light" panose="020F0302020204030204" pitchFamily="34" charset="0"/>
                <a:ea typeface="Calibri" panose="020F0502020204030204" pitchFamily="34" charset="0"/>
                <a:cs typeface="Times New Roman" panose="02020603050405020304" pitchFamily="18" charset="0"/>
              </a:rPr>
              <a:t>¨</a:t>
            </a:r>
            <a:r>
              <a:rPr lang="es-HN" dirty="0">
                <a:latin typeface="Calibri Light" panose="020F0302020204030204" pitchFamily="34" charset="0"/>
                <a:ea typeface="Calibri" panose="020F0502020204030204" pitchFamily="34" charset="0"/>
                <a:cs typeface="Times New Roman" panose="02020603050405020304" pitchFamily="18" charset="0"/>
              </a:rPr>
              <a:t> </a:t>
            </a:r>
            <a:endParaRPr lang="es-HN" dirty="0">
              <a:effectLst/>
              <a:latin typeface="Times New Roman" panose="02020603050405020304" pitchFamily="18" charset="0"/>
              <a:ea typeface="Times New Roman" panose="02020603050405020304" pitchFamily="18" charset="0"/>
            </a:endParaRPr>
          </a:p>
        </p:txBody>
      </p:sp>
      <p:sp>
        <p:nvSpPr>
          <p:cNvPr id="5" name="Rectángulo 4"/>
          <p:cNvSpPr/>
          <p:nvPr/>
        </p:nvSpPr>
        <p:spPr>
          <a:xfrm>
            <a:off x="109087" y="4229581"/>
            <a:ext cx="4992302" cy="1862048"/>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
              <a:lnSpc>
                <a:spcPct val="115000"/>
              </a:lnSpc>
              <a:spcAft>
                <a:spcPts val="800"/>
              </a:spcAft>
            </a:pPr>
            <a:r>
              <a:rPr lang="es-HN" sz="2000" b="1" dirty="0" smtClean="0">
                <a:latin typeface="Calibri Light" panose="020F0302020204030204" pitchFamily="34" charset="0"/>
                <a:ea typeface="Calibri" panose="020F0502020204030204" pitchFamily="34" charset="0"/>
                <a:cs typeface="Times New Roman" panose="02020603050405020304" pitchFamily="18" charset="0"/>
              </a:rPr>
              <a:t>Corte IDH </a:t>
            </a:r>
            <a:r>
              <a:rPr lang="es-HN" sz="2000" dirty="0" smtClean="0">
                <a:latin typeface="Calibri Light" panose="020F0302020204030204" pitchFamily="34" charset="0"/>
                <a:ea typeface="Calibri" panose="020F0502020204030204" pitchFamily="34" charset="0"/>
                <a:cs typeface="Times New Roman" panose="02020603050405020304" pitchFamily="18" charset="0"/>
              </a:rPr>
              <a:t>“l</a:t>
            </a:r>
            <a:r>
              <a:rPr lang="es-HN" sz="2000" b="1" i="1" dirty="0" smtClean="0">
                <a:latin typeface="Calibri Light" panose="020F0302020204030204" pitchFamily="34" charset="0"/>
                <a:ea typeface="Calibri" panose="020F0502020204030204" pitchFamily="34" charset="0"/>
                <a:cs typeface="Times New Roman" panose="02020603050405020304" pitchFamily="18" charset="0"/>
              </a:rPr>
              <a:t>a falta en su conjunto de investigación, persecución, captura, enjuiciamiento y condena de los responsables de las violaciones de los derechos protegidos por la Convención Americana</a:t>
            </a:r>
            <a:r>
              <a:rPr lang="es-HN" sz="2000" dirty="0" smtClean="0">
                <a:latin typeface="Calibri Light" panose="020F0302020204030204" pitchFamily="34" charset="0"/>
                <a:ea typeface="Calibri" panose="020F0502020204030204" pitchFamily="34" charset="0"/>
                <a:cs typeface="Times New Roman" panose="02020603050405020304" pitchFamily="18" charset="0"/>
              </a:rPr>
              <a:t>¨.</a:t>
            </a:r>
            <a:endParaRPr lang="es-HN" sz="20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5282389" y="4071628"/>
            <a:ext cx="6715221" cy="2003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lnSpc>
                <a:spcPct val="115000"/>
              </a:lnSpc>
              <a:spcAft>
                <a:spcPts val="800"/>
              </a:spcAft>
            </a:pPr>
            <a:r>
              <a:rPr lang="es-HN" b="1" dirty="0" smtClean="0">
                <a:latin typeface="Calibri Light" panose="020F0302020204030204" pitchFamily="34" charset="0"/>
                <a:ea typeface="Calibri" panose="020F0502020204030204" pitchFamily="34" charset="0"/>
                <a:cs typeface="Times New Roman" panose="02020603050405020304" pitchFamily="18" charset="0"/>
              </a:rPr>
              <a:t>ONU</a:t>
            </a:r>
            <a:r>
              <a:rPr lang="es-HN" dirty="0" smtClean="0">
                <a:latin typeface="Calibri Light" panose="020F0302020204030204" pitchFamily="34" charset="0"/>
                <a:ea typeface="Calibri" panose="020F0502020204030204" pitchFamily="34" charset="0"/>
                <a:cs typeface="Times New Roman" panose="02020603050405020304" pitchFamily="18" charset="0"/>
              </a:rPr>
              <a:t> </a:t>
            </a:r>
            <a:r>
              <a:rPr lang="es-HN" b="1" dirty="0" smtClean="0">
                <a:latin typeface="Calibri Light" panose="020F0302020204030204" pitchFamily="34" charset="0"/>
                <a:ea typeface="Calibri" panose="020F0502020204030204" pitchFamily="34" charset="0"/>
                <a:cs typeface="Times New Roman" panose="02020603050405020304" pitchFamily="18" charset="0"/>
              </a:rPr>
              <a:t>¨</a:t>
            </a:r>
            <a:r>
              <a:rPr lang="es-HN" b="1" i="1" dirty="0" smtClean="0">
                <a:latin typeface="Calibri Light" panose="020F0302020204030204" pitchFamily="34" charset="0"/>
                <a:ea typeface="Calibri" panose="020F0502020204030204" pitchFamily="34" charset="0"/>
                <a:cs typeface="Times New Roman" panose="02020603050405020304" pitchFamily="18" charset="0"/>
              </a:rPr>
              <a:t>la inexistencia, de hecho o de derecho, de responsabilidad penal por parte de los autores de violaciones, así como de responsabilidad civil, administrativa o disciplinaria, porque escapan a toda investigación con miras a su inculpación, detención, procesamiento y, en caso de ser reconocidos culpables, condena a penas apropiadas, incluso a la indemnización del daño causado a sus víctimas.</a:t>
            </a:r>
            <a:r>
              <a:rPr lang="es-HN" dirty="0" smtClean="0">
                <a:latin typeface="Calibri Light" panose="020F0302020204030204" pitchFamily="34" charset="0"/>
                <a:ea typeface="Calibri" panose="020F0502020204030204" pitchFamily="34" charset="0"/>
                <a:cs typeface="Times New Roman" panose="02020603050405020304" pitchFamily="18" charset="0"/>
              </a:rPr>
              <a:t>¨  </a:t>
            </a:r>
            <a:endParaRPr lang="es-HN"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371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05728" y="92197"/>
            <a:ext cx="8409272" cy="692663"/>
          </a:xfrm>
        </p:spPr>
        <p:txBody>
          <a:bodyPr>
            <a:noAutofit/>
          </a:bodyPr>
          <a:lstStyle/>
          <a:p>
            <a:pPr algn="r"/>
            <a:r>
              <a:rPr lang="es-HN" sz="2800" b="1" i="1" dirty="0">
                <a:solidFill>
                  <a:srgbClr val="00758D"/>
                </a:solidFill>
                <a:latin typeface="Berlin Sans FB Demi" panose="020E0802020502020306" pitchFamily="34" charset="0"/>
              </a:rPr>
              <a:t>La impunidad como obstáculo de la administración de justicia </a:t>
            </a:r>
            <a:r>
              <a:rPr lang="es-HN" sz="2800" b="1" i="1" dirty="0" smtClean="0">
                <a:solidFill>
                  <a:srgbClr val="00758D"/>
                </a:solidFill>
                <a:latin typeface="Berlin Sans FB Demi" panose="020E0802020502020306" pitchFamily="34" charset="0"/>
              </a:rPr>
              <a:t>penal</a:t>
            </a:r>
            <a:endParaRPr lang="es-HN" sz="2800" i="1" dirty="0">
              <a:solidFill>
                <a:srgbClr val="00758D"/>
              </a:solidFill>
              <a:latin typeface="Berlin Sans FB Demi" panose="020E0802020502020306" pitchFamily="34" charset="0"/>
            </a:endParaRPr>
          </a:p>
        </p:txBody>
      </p:sp>
      <p:sp>
        <p:nvSpPr>
          <p:cNvPr id="4" name="Rectángulo 3"/>
          <p:cNvSpPr/>
          <p:nvPr/>
        </p:nvSpPr>
        <p:spPr>
          <a:xfrm>
            <a:off x="0" y="6176963"/>
            <a:ext cx="12192000" cy="681037"/>
          </a:xfrm>
          <a:prstGeom prst="rect">
            <a:avLst/>
          </a:prstGeom>
          <a:gradFill>
            <a:gsLst>
              <a:gs pos="0">
                <a:srgbClr val="FFC000"/>
              </a:gs>
              <a:gs pos="26000">
                <a:srgbClr val="79994A"/>
              </a:gs>
              <a:gs pos="36000">
                <a:srgbClr val="00758D"/>
              </a:gs>
            </a:gsLst>
            <a:lin ang="5400000" scaled="1"/>
          </a:gra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7" name="Rectángulo 6"/>
          <p:cNvSpPr/>
          <p:nvPr/>
        </p:nvSpPr>
        <p:spPr>
          <a:xfrm>
            <a:off x="0" y="711569"/>
            <a:ext cx="8640000" cy="72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9" name="Rectángulo 8"/>
          <p:cNvSpPr/>
          <p:nvPr/>
        </p:nvSpPr>
        <p:spPr>
          <a:xfrm>
            <a:off x="3552000" y="796903"/>
            <a:ext cx="8640000" cy="72000"/>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pic>
        <p:nvPicPr>
          <p:cNvPr id="10" name="Imagen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1" y="5572"/>
            <a:ext cx="2754000" cy="720000"/>
          </a:xfrm>
          <a:prstGeom prst="rect">
            <a:avLst/>
          </a:prstGeom>
        </p:spPr>
      </p:pic>
      <p:sp>
        <p:nvSpPr>
          <p:cNvPr id="3" name="Rectángulo 2"/>
          <p:cNvSpPr/>
          <p:nvPr/>
        </p:nvSpPr>
        <p:spPr>
          <a:xfrm>
            <a:off x="378594" y="1006597"/>
            <a:ext cx="11184555" cy="4954433"/>
          </a:xfrm>
          <a:prstGeom prst="rect">
            <a:avLst/>
          </a:prstGeom>
        </p:spPr>
        <p:txBody>
          <a:bodyPr wrap="square">
            <a:spAutoFit/>
          </a:bodyPr>
          <a:lstStyle/>
          <a:p>
            <a:pPr lvl="0">
              <a:lnSpc>
                <a:spcPct val="115000"/>
              </a:lnSpc>
              <a:spcBef>
                <a:spcPts val="200"/>
              </a:spcBef>
              <a:spcAft>
                <a:spcPts val="0"/>
              </a:spcAft>
            </a:pPr>
            <a:r>
              <a:rPr lang="es-HN" b="1" u="sng" dirty="0" smtClean="0">
                <a:solidFill>
                  <a:srgbClr val="44546A"/>
                </a:solidFill>
                <a:effectLst/>
                <a:latin typeface="Calibri Light" panose="020F0302020204030204" pitchFamily="34" charset="0"/>
                <a:ea typeface="Times New Roman" panose="02020603050405020304" pitchFamily="18" charset="0"/>
                <a:cs typeface="Times New Roman" panose="02020603050405020304" pitchFamily="18" charset="0"/>
              </a:rPr>
              <a:t>Impunidad desde el sistema de administración de justicia.</a:t>
            </a:r>
            <a:r>
              <a:rPr lang="es-HN" b="1" dirty="0" smtClean="0">
                <a:solidFill>
                  <a:srgbClr val="44546A"/>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s-HN" b="1" dirty="0" smtClean="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mj-lt"/>
              <a:buAutoNum type="alphaLcPeriod"/>
            </a:pPr>
            <a:r>
              <a:rPr lang="es-HN" b="1" dirty="0">
                <a:latin typeface="Calibri Light" panose="020F0302020204030204" pitchFamily="34" charset="0"/>
                <a:ea typeface="Calibri" panose="020F0502020204030204" pitchFamily="34" charset="0"/>
                <a:cs typeface="Times New Roman" panose="02020603050405020304" pitchFamily="18" charset="0"/>
              </a:rPr>
              <a:t>Impunidad de Jure o de derecho: </a:t>
            </a:r>
            <a:r>
              <a:rPr lang="es-HN" dirty="0">
                <a:latin typeface="Calibri Light" panose="020F0302020204030204" pitchFamily="34" charset="0"/>
                <a:ea typeface="Calibri" panose="020F0502020204030204" pitchFamily="34" charset="0"/>
                <a:cs typeface="Times New Roman" panose="02020603050405020304" pitchFamily="18" charset="0"/>
              </a:rPr>
              <a:t>Es aquella que se deriva del mismo ordenamiento jurídico, es decir de la Constitución y las leyes del país. Ejemplos de éste tipo de impunidad se puede encontrar en el Código Procesal Penal de Honduras, como ser el indulto, la amnistía, el perdón del ofendido y la prescripción de la acción penal.</a:t>
            </a:r>
            <a:endParaRPr lang="es-HN"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lphaLcPeriod"/>
            </a:pPr>
            <a:r>
              <a:rPr lang="es-HN" b="1" dirty="0">
                <a:latin typeface="Calibri Light" panose="020F0302020204030204" pitchFamily="34" charset="0"/>
                <a:ea typeface="Calibri" panose="020F0502020204030204" pitchFamily="34" charset="0"/>
                <a:cs typeface="Times New Roman" panose="02020603050405020304" pitchFamily="18" charset="0"/>
              </a:rPr>
              <a:t>Impunidad de facto o de hecho: </a:t>
            </a:r>
            <a:r>
              <a:rPr lang="es-HN" dirty="0">
                <a:latin typeface="Calibri Light" panose="020F0302020204030204" pitchFamily="34" charset="0"/>
                <a:ea typeface="Calibri" panose="020F0502020204030204" pitchFamily="34" charset="0"/>
                <a:cs typeface="Times New Roman" panose="02020603050405020304" pitchFamily="18" charset="0"/>
              </a:rPr>
              <a:t>El acuerdo entre el gobierno de la República de Guatemala y la ONU que dio vida a la Comisión Internacional Contra la Impunidad en Guatemala (CICIG) define la impunidad como ¨</a:t>
            </a:r>
            <a:r>
              <a:rPr lang="es-HN" b="1" i="1" dirty="0">
                <a:latin typeface="Calibri Light" panose="020F0302020204030204" pitchFamily="34" charset="0"/>
                <a:ea typeface="Calibri" panose="020F0502020204030204" pitchFamily="34" charset="0"/>
                <a:cs typeface="Times New Roman" panose="02020603050405020304" pitchFamily="18" charset="0"/>
              </a:rPr>
              <a:t>la inexistencia de hecho o de derecho de responsabilidad penal, administrativa, disciplinaria o civil para los responsables de dichas acciones [delictivas], eludiendo la investigación y la condena; todo lo cual conduce al debilitamiento del estado de derecho, impidiendo al Estado cumplir con su deber de garantizar a los ciudadanos afectados la protección de su vida, integridad física y el pleno acceso a la justicia, con la consecuente pérdida de la confianza de los ciudadanos en las instituciones democráticas del país</a:t>
            </a:r>
            <a:r>
              <a:rPr lang="es-HN" dirty="0">
                <a:latin typeface="Calibri Light" panose="020F0302020204030204" pitchFamily="34" charset="0"/>
                <a:ea typeface="Calibri" panose="020F0502020204030204" pitchFamily="34" charset="0"/>
                <a:cs typeface="Times New Roman" panose="02020603050405020304" pitchFamily="18" charset="0"/>
              </a:rPr>
              <a:t>”. </a:t>
            </a:r>
            <a:endParaRPr lang="es-HN"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HN" dirty="0">
                <a:latin typeface="Calibri Light" panose="020F0302020204030204" pitchFamily="34" charset="0"/>
                <a:ea typeface="Calibri" panose="020F0502020204030204" pitchFamily="34" charset="0"/>
                <a:cs typeface="Times New Roman" panose="02020603050405020304" pitchFamily="18" charset="0"/>
              </a:rPr>
              <a:t>Efectivamente, la definición brindada por la ONU puede extrapolarse al contexto hondureño a la relación de cooperación entre la Misión de Apoyo contra la Corrupción y la Impunidad en Honduras (MACCIH-OEA) y el Ministerio Público (MP), tomando en cuenta que tiene como objetivo principal ¨l</a:t>
            </a:r>
            <a:r>
              <a:rPr lang="es-HN" b="1" i="1" dirty="0">
                <a:latin typeface="Calibri Light" panose="020F0302020204030204" pitchFamily="34" charset="0"/>
                <a:ea typeface="Calibri" panose="020F0502020204030204" pitchFamily="34" charset="0"/>
                <a:cs typeface="Times New Roman" panose="02020603050405020304" pitchFamily="18" charset="0"/>
              </a:rPr>
              <a:t>a investigación imparcial, el</a:t>
            </a:r>
            <a:r>
              <a:rPr lang="es-HN" b="1" i="1" dirty="0">
                <a:latin typeface="Calibri" panose="020F0502020204030204" pitchFamily="34" charset="0"/>
                <a:ea typeface="Calibri" panose="020F0502020204030204" pitchFamily="34" charset="0"/>
                <a:cs typeface="Times New Roman" panose="02020603050405020304" pitchFamily="18" charset="0"/>
              </a:rPr>
              <a:t> procesamiento, la aplicación </a:t>
            </a:r>
            <a:r>
              <a:rPr lang="es-HN" b="1" i="1" dirty="0">
                <a:latin typeface="Calibri Light" panose="020F0302020204030204" pitchFamily="34" charset="0"/>
                <a:ea typeface="Calibri" panose="020F0502020204030204" pitchFamily="34" charset="0"/>
                <a:cs typeface="Times New Roman" panose="02020603050405020304" pitchFamily="18" charset="0"/>
              </a:rPr>
              <a:t>de la justicia y el castigo a los responsables de la comisión de los delitos de corrupción</a:t>
            </a:r>
            <a:r>
              <a:rPr lang="es-HN" dirty="0">
                <a:latin typeface="Calibri Light" panose="020F03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762967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E1914F39FC554AA155F3367CA92195" ma:contentTypeVersion="17" ma:contentTypeDescription="Create a new document." ma:contentTypeScope="" ma:versionID="04d474c5255b09ac4add807aeba51e64">
  <xsd:schema xmlns:xsd="http://www.w3.org/2001/XMLSchema" xmlns:xs="http://www.w3.org/2001/XMLSchema" xmlns:p="http://schemas.microsoft.com/office/2006/metadata/properties" xmlns:ns1="http://schemas.microsoft.com/sharepoint/v3" xmlns:ns2="965a5741-ba4b-4d9f-804a-546affdbefb7" xmlns:ns3="9f89ca08-190d-4dfd-a7ea-c83dedfef72a" targetNamespace="http://schemas.microsoft.com/office/2006/metadata/properties" ma:root="true" ma:fieldsID="1beb18353fd9f462dde24f8aec1f24ba" ns1:_="" ns2:_="" ns3:_="">
    <xsd:import namespace="http://schemas.microsoft.com/sharepoint/v3"/>
    <xsd:import namespace="965a5741-ba4b-4d9f-804a-546affdbefb7"/>
    <xsd:import namespace="9f89ca08-190d-4dfd-a7ea-c83dedfef72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5a5741-ba4b-4d9f-804a-546affdbef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dd85dcc-d5fa-408e-a42f-cb98906050e2"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89ca08-190d-4dfd-a7ea-c83dedfef72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c5fc934-f414-4f93-ab8a-03dc18b7c28d}" ma:internalName="TaxCatchAll" ma:showField="CatchAllData" ma:web="9f89ca08-190d-4dfd-a7ea-c83dedfef7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65a5741-ba4b-4d9f-804a-546affdbefb7">
      <Terms xmlns="http://schemas.microsoft.com/office/infopath/2007/PartnerControls"/>
    </lcf76f155ced4ddcb4097134ff3c332f>
    <TaxCatchAll xmlns="9f89ca08-190d-4dfd-a7ea-c83dedfef72a"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6C48898-0DEC-4CE5-8915-C63C58D75F73}"/>
</file>

<file path=customXml/itemProps2.xml><?xml version="1.0" encoding="utf-8"?>
<ds:datastoreItem xmlns:ds="http://schemas.openxmlformats.org/officeDocument/2006/customXml" ds:itemID="{3F978E52-884B-443B-813B-B39EDC055C38}"/>
</file>

<file path=customXml/itemProps3.xml><?xml version="1.0" encoding="utf-8"?>
<ds:datastoreItem xmlns:ds="http://schemas.openxmlformats.org/officeDocument/2006/customXml" ds:itemID="{A962A2E5-6FC8-4006-8E7C-0FAB1ACDF4B2}"/>
</file>

<file path=docProps/app.xml><?xml version="1.0" encoding="utf-8"?>
<Properties xmlns="http://schemas.openxmlformats.org/officeDocument/2006/extended-properties" xmlns:vt="http://schemas.openxmlformats.org/officeDocument/2006/docPropsVTypes">
  <TotalTime>753</TotalTime>
  <Words>5767</Words>
  <Application>Microsoft Office PowerPoint</Application>
  <PresentationFormat>Panorámica</PresentationFormat>
  <Paragraphs>665</Paragraphs>
  <Slides>35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35</vt:i4>
      </vt:variant>
    </vt:vector>
  </HeadingPairs>
  <TitlesOfParts>
    <vt:vector size="42" baseType="lpstr">
      <vt:lpstr>Arial</vt:lpstr>
      <vt:lpstr>Berlin Sans FB Demi</vt:lpstr>
      <vt:lpstr>Calibri</vt:lpstr>
      <vt:lpstr>Calibri Light</vt:lpstr>
      <vt:lpstr>Symbol</vt:lpstr>
      <vt:lpstr>Times New Roman</vt:lpstr>
      <vt:lpstr>Tema de Office</vt:lpstr>
      <vt:lpstr>Presentación de PowerPoint</vt:lpstr>
      <vt:lpstr>A manera de introducción y justificación</vt:lpstr>
      <vt:lpstr>El propósito del presente estudio </vt:lpstr>
      <vt:lpstr>Partes del Informe </vt:lpstr>
      <vt:lpstr>Metodología</vt:lpstr>
      <vt:lpstr>Las sub-etapas de la Etapa Preparatoria</vt:lpstr>
      <vt:lpstr>Tiempo promedio en un caso de homicidio en primera instancia</vt:lpstr>
      <vt:lpstr>La impunidad como obstáculo de la administración de justicia penal</vt:lpstr>
      <vt:lpstr>La impunidad como obstáculo de la administración de justicia penal</vt:lpstr>
      <vt:lpstr>Los retos que enfrentan los Sistemas de Seguridad y Justicia desde la óptica del Índice Global de Impunidad</vt:lpstr>
      <vt:lpstr>IGI conceptualiza las dimensiones</vt:lpstr>
      <vt:lpstr>IGI Latinoamérica</vt:lpstr>
      <vt:lpstr>Evolución histórica de los Homicidios y la Impunidad</vt:lpstr>
      <vt:lpstr>Tasa de homicidios por cada 100,000  habitantes entre 2004-2017</vt:lpstr>
      <vt:lpstr>Homicidios interanuales e Índice de Paz Mundial.</vt:lpstr>
      <vt:lpstr>Tasa de Homicidios en Centroamérica para 2017</vt:lpstr>
      <vt:lpstr>número de homicidios y el número de casos judicializado ante los Juzgados de Letras a nivel nacional, entre 2010-2017</vt:lpstr>
      <vt:lpstr>Presentación de PowerPoint</vt:lpstr>
      <vt:lpstr>Homicidios y Judicialización por Departamento</vt:lpstr>
      <vt:lpstr>Distribución geográfica de los índices de judicialización</vt:lpstr>
      <vt:lpstr>Impunidad a nivel nacional</vt:lpstr>
      <vt:lpstr>Cuadro comparativo entre número de homicidios registrado, sentencias condenatorias e índice de impunidad.</vt:lpstr>
      <vt:lpstr>Judicialización de los Homicidios</vt:lpstr>
      <vt:lpstr>Contraste entre el número de Homicidios, Sentencias Condenatorias e Impunidad entre 2010-2017.</vt:lpstr>
      <vt:lpstr>Índice de Impunidad Departamental </vt:lpstr>
      <vt:lpstr>Judicialización de los Homicidios</vt:lpstr>
      <vt:lpstr>Judicialización de los Homicidios</vt:lpstr>
      <vt:lpstr>Conclusiones</vt:lpstr>
      <vt:lpstr>Conclusiones</vt:lpstr>
      <vt:lpstr>Recomendaciones</vt:lpstr>
      <vt:lpstr>Recomendaciones</vt:lpstr>
      <vt:lpstr>Recomendaciones</vt:lpstr>
      <vt:lpstr>Recomendaciones</vt:lpstr>
      <vt:lpstr>Recomendaciones</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Russlan Espinal</dc:creator>
  <cp:lastModifiedBy>Russlan Espinal</cp:lastModifiedBy>
  <cp:revision>34</cp:revision>
  <dcterms:created xsi:type="dcterms:W3CDTF">2019-03-23T23:41:34Z</dcterms:created>
  <dcterms:modified xsi:type="dcterms:W3CDTF">2019-07-23T06:15:52Z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0x01010038E1914F39FC554AA155F3367CA92195</vt:lpwstr>
  </property>
</Properties>
</file>