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75" r:id="rId3"/>
    <p:sldId id="257" r:id="rId4"/>
    <p:sldId id="276" r:id="rId5"/>
    <p:sldId id="278" r:id="rId6"/>
    <p:sldId id="279" r:id="rId7"/>
    <p:sldId id="280" r:id="rId8"/>
    <p:sldId id="277" r:id="rId9"/>
    <p:sldId id="281" r:id="rId10"/>
    <p:sldId id="282" r:id="rId11"/>
    <p:sldId id="283" r:id="rId12"/>
    <p:sldId id="284" r:id="rId13"/>
    <p:sldId id="285" r:id="rId14"/>
    <p:sldId id="286" r:id="rId15"/>
    <p:sldId id="295" r:id="rId16"/>
    <p:sldId id="296" r:id="rId17"/>
    <p:sldId id="287" r:id="rId18"/>
    <p:sldId id="288" r:id="rId19"/>
    <p:sldId id="289" r:id="rId20"/>
    <p:sldId id="290" r:id="rId21"/>
    <p:sldId id="291" r:id="rId22"/>
    <p:sldId id="292" r:id="rId23"/>
    <p:sldId id="293" r:id="rId24"/>
    <p:sldId id="294" r:id="rId25"/>
    <p:sldId id="274" r:id="rId26"/>
  </p:sldIdLst>
  <p:sldSz cx="12192000" cy="6858000"/>
  <p:notesSz cx="7010400" cy="92964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HN"/>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TOTAL</c:v>
                </c:pt>
              </c:strCache>
            </c:strRef>
          </c:tx>
          <c:spPr>
            <a:solidFill>
              <a:schemeClr val="accent1"/>
            </a:solidFill>
            <a:ln>
              <a:noFill/>
            </a:ln>
            <a:effectLst/>
            <a:sp3d/>
          </c:spPr>
          <c:invertIfNegative val="0"/>
          <c:cat>
            <c:strRef>
              <c:f>Hoja1!$A$2:$A$7</c:f>
              <c:strCache>
                <c:ptCount val="6"/>
                <c:pt idx="0">
                  <c:v>Policia Nacional</c:v>
                </c:pt>
                <c:pt idx="1">
                  <c:v>Fuerzas Armadas</c:v>
                </c:pt>
                <c:pt idx="2">
                  <c:v>Corte Suprema de Justicia</c:v>
                </c:pt>
                <c:pt idx="3">
                  <c:v>Ministerio Público</c:v>
                </c:pt>
                <c:pt idx="4">
                  <c:v>Alcaldias</c:v>
                </c:pt>
                <c:pt idx="5">
                  <c:v>Prevención</c:v>
                </c:pt>
              </c:strCache>
            </c:strRef>
          </c:cat>
          <c:val>
            <c:numRef>
              <c:f>Hoja1!$B$2:$B$7</c:f>
              <c:numCache>
                <c:formatCode>General</c:formatCode>
                <c:ptCount val="6"/>
                <c:pt idx="0">
                  <c:v>8639</c:v>
                </c:pt>
                <c:pt idx="1">
                  <c:v>6203</c:v>
                </c:pt>
                <c:pt idx="2">
                  <c:v>497</c:v>
                </c:pt>
                <c:pt idx="3">
                  <c:v>957</c:v>
                </c:pt>
                <c:pt idx="4">
                  <c:v>87</c:v>
                </c:pt>
                <c:pt idx="5">
                  <c:v>867</c:v>
                </c:pt>
              </c:numCache>
            </c:numRef>
          </c:val>
          <c:extLst>
            <c:ext xmlns:c16="http://schemas.microsoft.com/office/drawing/2014/chart" uri="{C3380CC4-5D6E-409C-BE32-E72D297353CC}">
              <c16:uniqueId val="{00000000-307F-4B41-A759-691304F4C8AF}"/>
            </c:ext>
          </c:extLst>
        </c:ser>
        <c:dLbls>
          <c:showLegendKey val="0"/>
          <c:showVal val="0"/>
          <c:showCatName val="0"/>
          <c:showSerName val="0"/>
          <c:showPercent val="0"/>
          <c:showBubbleSize val="0"/>
        </c:dLbls>
        <c:gapWidth val="150"/>
        <c:shape val="box"/>
        <c:axId val="132213167"/>
        <c:axId val="132226895"/>
        <c:axId val="0"/>
      </c:bar3DChart>
      <c:catAx>
        <c:axId val="1322131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32226895"/>
        <c:crosses val="autoZero"/>
        <c:auto val="1"/>
        <c:lblAlgn val="ctr"/>
        <c:lblOffset val="100"/>
        <c:noMultiLvlLbl val="0"/>
      </c:catAx>
      <c:valAx>
        <c:axId val="132226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32213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showDLblsOverMax val="0"/>
  </c:chart>
  <c:spPr>
    <a:noFill/>
    <a:ln>
      <a:noFill/>
    </a:ln>
    <a:effectLst/>
  </c:spPr>
  <c:txPr>
    <a:bodyPr/>
    <a:lstStyle/>
    <a:p>
      <a:pPr>
        <a:defRPr/>
      </a:pPr>
      <a:endParaRPr lang="es-H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00B9B98-3B09-4CA9-B751-8AC7A486DD1E}" type="datetimeFigureOut">
              <a:rPr lang="es-HN" smtClean="0"/>
              <a:t>04/02/2020</a:t>
            </a:fld>
            <a:endParaRPr lang="es-HN"/>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HN"/>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9C836A6-1F6E-4A39-A9FE-822A800455BC}" type="slidenum">
              <a:rPr lang="es-HN" smtClean="0"/>
              <a:t>‹Nº›</a:t>
            </a:fld>
            <a:endParaRPr lang="es-HN"/>
          </a:p>
        </p:txBody>
      </p:sp>
    </p:spTree>
    <p:extLst>
      <p:ext uri="{BB962C8B-B14F-4D97-AF65-F5344CB8AC3E}">
        <p14:creationId xmlns:p14="http://schemas.microsoft.com/office/powerpoint/2010/main" val="9691378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HN"/>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HN"/>
          </a:p>
        </p:txBody>
      </p:sp>
      <p:sp>
        <p:nvSpPr>
          <p:cNvPr id="4" name="Marcador de fecha 3"/>
          <p:cNvSpPr>
            <a:spLocks noGrp="1"/>
          </p:cNvSpPr>
          <p:nvPr>
            <p:ph type="dt" sz="half" idx="10"/>
          </p:nvPr>
        </p:nvSpPr>
        <p:spPr/>
        <p:txBody>
          <a:bodyPr/>
          <a:lstStyle/>
          <a:p>
            <a:fld id="{09668837-364E-46CD-AFE2-F827BD0F6F7C}" type="datetimeFigureOut">
              <a:rPr lang="es-HN" smtClean="0"/>
              <a:t>04/02/2020</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30386A4B-6911-454C-B2A8-B5D431BEF2E1}" type="slidenum">
              <a:rPr lang="es-HN" smtClean="0"/>
              <a:t>‹Nº›</a:t>
            </a:fld>
            <a:endParaRPr lang="es-HN"/>
          </a:p>
        </p:txBody>
      </p:sp>
    </p:spTree>
    <p:extLst>
      <p:ext uri="{BB962C8B-B14F-4D97-AF65-F5344CB8AC3E}">
        <p14:creationId xmlns:p14="http://schemas.microsoft.com/office/powerpoint/2010/main" val="70379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10"/>
          </p:nvPr>
        </p:nvSpPr>
        <p:spPr/>
        <p:txBody>
          <a:bodyPr/>
          <a:lstStyle/>
          <a:p>
            <a:fld id="{09668837-364E-46CD-AFE2-F827BD0F6F7C}" type="datetimeFigureOut">
              <a:rPr lang="es-HN" smtClean="0"/>
              <a:t>04/02/2020</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30386A4B-6911-454C-B2A8-B5D431BEF2E1}" type="slidenum">
              <a:rPr lang="es-HN" smtClean="0"/>
              <a:t>‹Nº›</a:t>
            </a:fld>
            <a:endParaRPr lang="es-HN"/>
          </a:p>
        </p:txBody>
      </p:sp>
    </p:spTree>
    <p:extLst>
      <p:ext uri="{BB962C8B-B14F-4D97-AF65-F5344CB8AC3E}">
        <p14:creationId xmlns:p14="http://schemas.microsoft.com/office/powerpoint/2010/main" val="248414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HN"/>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10"/>
          </p:nvPr>
        </p:nvSpPr>
        <p:spPr/>
        <p:txBody>
          <a:bodyPr/>
          <a:lstStyle/>
          <a:p>
            <a:fld id="{09668837-364E-46CD-AFE2-F827BD0F6F7C}" type="datetimeFigureOut">
              <a:rPr lang="es-HN" smtClean="0"/>
              <a:t>04/02/2020</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30386A4B-6911-454C-B2A8-B5D431BEF2E1}" type="slidenum">
              <a:rPr lang="es-HN" smtClean="0"/>
              <a:t>‹Nº›</a:t>
            </a:fld>
            <a:endParaRPr lang="es-HN"/>
          </a:p>
        </p:txBody>
      </p:sp>
    </p:spTree>
    <p:extLst>
      <p:ext uri="{BB962C8B-B14F-4D97-AF65-F5344CB8AC3E}">
        <p14:creationId xmlns:p14="http://schemas.microsoft.com/office/powerpoint/2010/main" val="55471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10"/>
          </p:nvPr>
        </p:nvSpPr>
        <p:spPr/>
        <p:txBody>
          <a:bodyPr/>
          <a:lstStyle/>
          <a:p>
            <a:fld id="{09668837-364E-46CD-AFE2-F827BD0F6F7C}" type="datetimeFigureOut">
              <a:rPr lang="es-HN" smtClean="0"/>
              <a:t>04/02/2020</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30386A4B-6911-454C-B2A8-B5D431BEF2E1}" type="slidenum">
              <a:rPr lang="es-HN" smtClean="0"/>
              <a:t>‹Nº›</a:t>
            </a:fld>
            <a:endParaRPr lang="es-HN"/>
          </a:p>
        </p:txBody>
      </p:sp>
    </p:spTree>
    <p:extLst>
      <p:ext uri="{BB962C8B-B14F-4D97-AF65-F5344CB8AC3E}">
        <p14:creationId xmlns:p14="http://schemas.microsoft.com/office/powerpoint/2010/main" val="91519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HN"/>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9668837-364E-46CD-AFE2-F827BD0F6F7C}" type="datetimeFigureOut">
              <a:rPr lang="es-HN" smtClean="0"/>
              <a:t>04/02/2020</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30386A4B-6911-454C-B2A8-B5D431BEF2E1}" type="slidenum">
              <a:rPr lang="es-HN" smtClean="0"/>
              <a:t>‹Nº›</a:t>
            </a:fld>
            <a:endParaRPr lang="es-HN"/>
          </a:p>
        </p:txBody>
      </p:sp>
    </p:spTree>
    <p:extLst>
      <p:ext uri="{BB962C8B-B14F-4D97-AF65-F5344CB8AC3E}">
        <p14:creationId xmlns:p14="http://schemas.microsoft.com/office/powerpoint/2010/main" val="37461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Marcador de fecha 4"/>
          <p:cNvSpPr>
            <a:spLocks noGrp="1"/>
          </p:cNvSpPr>
          <p:nvPr>
            <p:ph type="dt" sz="half" idx="10"/>
          </p:nvPr>
        </p:nvSpPr>
        <p:spPr/>
        <p:txBody>
          <a:bodyPr/>
          <a:lstStyle/>
          <a:p>
            <a:fld id="{09668837-364E-46CD-AFE2-F827BD0F6F7C}" type="datetimeFigureOut">
              <a:rPr lang="es-HN" smtClean="0"/>
              <a:t>04/02/2020</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30386A4B-6911-454C-B2A8-B5D431BEF2E1}" type="slidenum">
              <a:rPr lang="es-HN" smtClean="0"/>
              <a:t>‹Nº›</a:t>
            </a:fld>
            <a:endParaRPr lang="es-HN"/>
          </a:p>
        </p:txBody>
      </p:sp>
    </p:spTree>
    <p:extLst>
      <p:ext uri="{BB962C8B-B14F-4D97-AF65-F5344CB8AC3E}">
        <p14:creationId xmlns:p14="http://schemas.microsoft.com/office/powerpoint/2010/main" val="372426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HN"/>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7" name="Marcador de fecha 6"/>
          <p:cNvSpPr>
            <a:spLocks noGrp="1"/>
          </p:cNvSpPr>
          <p:nvPr>
            <p:ph type="dt" sz="half" idx="10"/>
          </p:nvPr>
        </p:nvSpPr>
        <p:spPr/>
        <p:txBody>
          <a:bodyPr/>
          <a:lstStyle/>
          <a:p>
            <a:fld id="{09668837-364E-46CD-AFE2-F827BD0F6F7C}" type="datetimeFigureOut">
              <a:rPr lang="es-HN" smtClean="0"/>
              <a:t>04/02/2020</a:t>
            </a:fld>
            <a:endParaRPr lang="es-HN"/>
          </a:p>
        </p:txBody>
      </p:sp>
      <p:sp>
        <p:nvSpPr>
          <p:cNvPr id="8" name="Marcador de pie de página 7"/>
          <p:cNvSpPr>
            <a:spLocks noGrp="1"/>
          </p:cNvSpPr>
          <p:nvPr>
            <p:ph type="ftr" sz="quarter" idx="11"/>
          </p:nvPr>
        </p:nvSpPr>
        <p:spPr/>
        <p:txBody>
          <a:bodyPr/>
          <a:lstStyle/>
          <a:p>
            <a:endParaRPr lang="es-HN"/>
          </a:p>
        </p:txBody>
      </p:sp>
      <p:sp>
        <p:nvSpPr>
          <p:cNvPr id="9" name="Marcador de número de diapositiva 8"/>
          <p:cNvSpPr>
            <a:spLocks noGrp="1"/>
          </p:cNvSpPr>
          <p:nvPr>
            <p:ph type="sldNum" sz="quarter" idx="12"/>
          </p:nvPr>
        </p:nvSpPr>
        <p:spPr/>
        <p:txBody>
          <a:bodyPr/>
          <a:lstStyle/>
          <a:p>
            <a:fld id="{30386A4B-6911-454C-B2A8-B5D431BEF2E1}" type="slidenum">
              <a:rPr lang="es-HN" smtClean="0"/>
              <a:t>‹Nº›</a:t>
            </a:fld>
            <a:endParaRPr lang="es-HN"/>
          </a:p>
        </p:txBody>
      </p:sp>
    </p:spTree>
    <p:extLst>
      <p:ext uri="{BB962C8B-B14F-4D97-AF65-F5344CB8AC3E}">
        <p14:creationId xmlns:p14="http://schemas.microsoft.com/office/powerpoint/2010/main" val="86679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HN"/>
          </a:p>
        </p:txBody>
      </p:sp>
      <p:sp>
        <p:nvSpPr>
          <p:cNvPr id="3" name="Marcador de fecha 2"/>
          <p:cNvSpPr>
            <a:spLocks noGrp="1"/>
          </p:cNvSpPr>
          <p:nvPr>
            <p:ph type="dt" sz="half" idx="10"/>
          </p:nvPr>
        </p:nvSpPr>
        <p:spPr/>
        <p:txBody>
          <a:bodyPr/>
          <a:lstStyle/>
          <a:p>
            <a:fld id="{09668837-364E-46CD-AFE2-F827BD0F6F7C}" type="datetimeFigureOut">
              <a:rPr lang="es-HN" smtClean="0"/>
              <a:t>04/02/2020</a:t>
            </a:fld>
            <a:endParaRPr lang="es-HN"/>
          </a:p>
        </p:txBody>
      </p:sp>
      <p:sp>
        <p:nvSpPr>
          <p:cNvPr id="4" name="Marcador de pie de página 3"/>
          <p:cNvSpPr>
            <a:spLocks noGrp="1"/>
          </p:cNvSpPr>
          <p:nvPr>
            <p:ph type="ftr" sz="quarter" idx="11"/>
          </p:nvPr>
        </p:nvSpPr>
        <p:spPr/>
        <p:txBody>
          <a:bodyPr/>
          <a:lstStyle/>
          <a:p>
            <a:endParaRPr lang="es-HN"/>
          </a:p>
        </p:txBody>
      </p:sp>
      <p:sp>
        <p:nvSpPr>
          <p:cNvPr id="5" name="Marcador de número de diapositiva 4"/>
          <p:cNvSpPr>
            <a:spLocks noGrp="1"/>
          </p:cNvSpPr>
          <p:nvPr>
            <p:ph type="sldNum" sz="quarter" idx="12"/>
          </p:nvPr>
        </p:nvSpPr>
        <p:spPr/>
        <p:txBody>
          <a:bodyPr/>
          <a:lstStyle/>
          <a:p>
            <a:fld id="{30386A4B-6911-454C-B2A8-B5D431BEF2E1}" type="slidenum">
              <a:rPr lang="es-HN" smtClean="0"/>
              <a:t>‹Nº›</a:t>
            </a:fld>
            <a:endParaRPr lang="es-HN"/>
          </a:p>
        </p:txBody>
      </p:sp>
    </p:spTree>
    <p:extLst>
      <p:ext uri="{BB962C8B-B14F-4D97-AF65-F5344CB8AC3E}">
        <p14:creationId xmlns:p14="http://schemas.microsoft.com/office/powerpoint/2010/main" val="17903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9668837-364E-46CD-AFE2-F827BD0F6F7C}" type="datetimeFigureOut">
              <a:rPr lang="es-HN" smtClean="0"/>
              <a:t>04/02/2020</a:t>
            </a:fld>
            <a:endParaRPr lang="es-HN"/>
          </a:p>
        </p:txBody>
      </p:sp>
      <p:sp>
        <p:nvSpPr>
          <p:cNvPr id="3" name="Marcador de pie de página 2"/>
          <p:cNvSpPr>
            <a:spLocks noGrp="1"/>
          </p:cNvSpPr>
          <p:nvPr>
            <p:ph type="ftr" sz="quarter" idx="11"/>
          </p:nvPr>
        </p:nvSpPr>
        <p:spPr/>
        <p:txBody>
          <a:bodyPr/>
          <a:lstStyle/>
          <a:p>
            <a:endParaRPr lang="es-HN"/>
          </a:p>
        </p:txBody>
      </p:sp>
      <p:sp>
        <p:nvSpPr>
          <p:cNvPr id="4" name="Marcador de número de diapositiva 3"/>
          <p:cNvSpPr>
            <a:spLocks noGrp="1"/>
          </p:cNvSpPr>
          <p:nvPr>
            <p:ph type="sldNum" sz="quarter" idx="12"/>
          </p:nvPr>
        </p:nvSpPr>
        <p:spPr/>
        <p:txBody>
          <a:bodyPr/>
          <a:lstStyle/>
          <a:p>
            <a:fld id="{30386A4B-6911-454C-B2A8-B5D431BEF2E1}" type="slidenum">
              <a:rPr lang="es-HN" smtClean="0"/>
              <a:t>‹Nº›</a:t>
            </a:fld>
            <a:endParaRPr lang="es-HN"/>
          </a:p>
        </p:txBody>
      </p:sp>
    </p:spTree>
    <p:extLst>
      <p:ext uri="{BB962C8B-B14F-4D97-AF65-F5344CB8AC3E}">
        <p14:creationId xmlns:p14="http://schemas.microsoft.com/office/powerpoint/2010/main" val="81804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HN"/>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9668837-364E-46CD-AFE2-F827BD0F6F7C}" type="datetimeFigureOut">
              <a:rPr lang="es-HN" smtClean="0"/>
              <a:t>04/02/2020</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30386A4B-6911-454C-B2A8-B5D431BEF2E1}" type="slidenum">
              <a:rPr lang="es-HN" smtClean="0"/>
              <a:t>‹Nº›</a:t>
            </a:fld>
            <a:endParaRPr lang="es-HN"/>
          </a:p>
        </p:txBody>
      </p:sp>
    </p:spTree>
    <p:extLst>
      <p:ext uri="{BB962C8B-B14F-4D97-AF65-F5344CB8AC3E}">
        <p14:creationId xmlns:p14="http://schemas.microsoft.com/office/powerpoint/2010/main" val="420263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HN"/>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9668837-364E-46CD-AFE2-F827BD0F6F7C}" type="datetimeFigureOut">
              <a:rPr lang="es-HN" smtClean="0"/>
              <a:t>04/02/2020</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30386A4B-6911-454C-B2A8-B5D431BEF2E1}" type="slidenum">
              <a:rPr lang="es-HN" smtClean="0"/>
              <a:t>‹Nº›</a:t>
            </a:fld>
            <a:endParaRPr lang="es-HN"/>
          </a:p>
        </p:txBody>
      </p:sp>
    </p:spTree>
    <p:extLst>
      <p:ext uri="{BB962C8B-B14F-4D97-AF65-F5344CB8AC3E}">
        <p14:creationId xmlns:p14="http://schemas.microsoft.com/office/powerpoint/2010/main" val="85109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HN"/>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68837-364E-46CD-AFE2-F827BD0F6F7C}" type="datetimeFigureOut">
              <a:rPr lang="es-HN" smtClean="0"/>
              <a:t>04/02/2020</a:t>
            </a:fld>
            <a:endParaRPr lang="es-HN"/>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86A4B-6911-454C-B2A8-B5D431BEF2E1}" type="slidenum">
              <a:rPr lang="es-HN" smtClean="0"/>
              <a:t>‹Nº›</a:t>
            </a:fld>
            <a:endParaRPr lang="es-HN"/>
          </a:p>
        </p:txBody>
      </p:sp>
    </p:spTree>
    <p:extLst>
      <p:ext uri="{BB962C8B-B14F-4D97-AF65-F5344CB8AC3E}">
        <p14:creationId xmlns:p14="http://schemas.microsoft.com/office/powerpoint/2010/main" val="1387547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seguridad justici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flipH="1">
            <a:off x="115327" y="318414"/>
            <a:ext cx="5784959" cy="37346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policia honduras"/>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54326" y="1366347"/>
            <a:ext cx="2982261" cy="26866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Imagen relacionada"/>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309666" y="490888"/>
            <a:ext cx="5734050" cy="381952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15327" y="4053016"/>
            <a:ext cx="11928389" cy="1713470"/>
          </a:xfrm>
        </p:spPr>
        <p:txBody>
          <a:bodyPr>
            <a:noAutofit/>
          </a:bodyPr>
          <a:lstStyle/>
          <a:p>
            <a:r>
              <a:rPr lang="es-HN" sz="4000" b="1" dirty="0"/>
              <a:t>Evolución </a:t>
            </a:r>
            <a:r>
              <a:rPr lang="es-HN" sz="4000" b="1" dirty="0" smtClean="0"/>
              <a:t>Histórica </a:t>
            </a:r>
            <a:r>
              <a:rPr lang="es-HN" sz="4000" b="1" dirty="0"/>
              <a:t>del Presupuesto del</a:t>
            </a:r>
            <a:r>
              <a:rPr lang="es-HN" sz="4000" dirty="0"/>
              <a:t/>
            </a:r>
            <a:br>
              <a:rPr lang="es-HN" sz="4000" dirty="0"/>
            </a:br>
            <a:r>
              <a:rPr lang="es-HN" sz="4000" b="1" dirty="0"/>
              <a:t>Sistema de </a:t>
            </a:r>
            <a:r>
              <a:rPr lang="es-HN" sz="4000" b="1" dirty="0" smtClean="0"/>
              <a:t>Defensa, Seguridad </a:t>
            </a:r>
            <a:r>
              <a:rPr lang="es-HN" sz="4000" b="1" dirty="0"/>
              <a:t>y </a:t>
            </a:r>
            <a:r>
              <a:rPr lang="es-HN" sz="4000" b="1" dirty="0" smtClean="0"/>
              <a:t>Justicia en Honduras</a:t>
            </a:r>
            <a:r>
              <a:rPr lang="es-HN" sz="4000" dirty="0"/>
              <a:t/>
            </a:r>
            <a:br>
              <a:rPr lang="es-HN" sz="4000" dirty="0"/>
            </a:br>
            <a:r>
              <a:rPr lang="es-HN" sz="4000" b="1" dirty="0" smtClean="0"/>
              <a:t>2010 </a:t>
            </a:r>
            <a:r>
              <a:rPr lang="es-HN" sz="4000" b="1" dirty="0"/>
              <a:t>– </a:t>
            </a:r>
            <a:r>
              <a:rPr lang="es-HN" sz="4000" b="1" dirty="0" smtClean="0"/>
              <a:t>2020</a:t>
            </a:r>
            <a:endParaRPr lang="es-HN" sz="4000" dirty="0"/>
          </a:p>
        </p:txBody>
      </p:sp>
      <p:pic>
        <p:nvPicPr>
          <p:cNvPr id="1026" name="Picture 2" descr="No hay texto alternativo automÃ¡tico disponibl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0191" y="318413"/>
            <a:ext cx="2871551" cy="286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92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pic>
        <p:nvPicPr>
          <p:cNvPr id="3" name="Imagen 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3276858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41145" y="1655"/>
            <a:ext cx="10751419" cy="6828199"/>
          </a:xfrm>
          <a:prstGeom prst="rect">
            <a:avLst/>
          </a:prstGeom>
        </p:spPr>
      </p:pic>
      <p:pic>
        <p:nvPicPr>
          <p:cNvPr id="4" name="Picture 2" descr="No hay texto alternativo automÃ¡tico disponible."/>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0975598" y="2653"/>
            <a:ext cx="1212586" cy="121013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2821711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31521" y="28768"/>
            <a:ext cx="10645540" cy="6747589"/>
          </a:xfrm>
          <a:prstGeom prst="rect">
            <a:avLst/>
          </a:prstGeom>
        </p:spPr>
      </p:pic>
      <p:pic>
        <p:nvPicPr>
          <p:cNvPr id="3" name="Imagen 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1464627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97101" y="519764"/>
            <a:ext cx="11796574" cy="5284270"/>
          </a:xfrm>
          <a:prstGeom prst="rect">
            <a:avLst/>
          </a:prstGeom>
        </p:spPr>
      </p:pic>
      <p:pic>
        <p:nvPicPr>
          <p:cNvPr id="3" name="Imagen 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819016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maccih oea ufec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796" y="335220"/>
            <a:ext cx="5022248" cy="282186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1736558" y="3312210"/>
            <a:ext cx="4712368" cy="3534276"/>
          </a:xfrm>
          <a:prstGeom prst="rect">
            <a:avLst/>
          </a:prstGeom>
          <a:ln>
            <a:noFill/>
          </a:ln>
          <a:effectLst>
            <a:softEdge rad="112500"/>
          </a:effectLst>
        </p:spPr>
      </p:pic>
      <p:pic>
        <p:nvPicPr>
          <p:cNvPr id="5" name="Imagen 4"/>
          <p:cNvPicPr>
            <a:picLocks noChangeAspect="1"/>
          </p:cNvPicPr>
          <p:nvPr/>
        </p:nvPicPr>
        <p:blipFill>
          <a:blip r:embed="rId4"/>
          <a:stretch>
            <a:fillRect/>
          </a:stretch>
        </p:blipFill>
        <p:spPr>
          <a:xfrm>
            <a:off x="7084194" y="3858943"/>
            <a:ext cx="4977365" cy="2999057"/>
          </a:xfrm>
          <a:prstGeom prst="rect">
            <a:avLst/>
          </a:prstGeom>
          <a:ln>
            <a:noFill/>
          </a:ln>
          <a:effectLst>
            <a:softEdge rad="112500"/>
          </a:effectLst>
        </p:spPr>
      </p:pic>
      <p:pic>
        <p:nvPicPr>
          <p:cNvPr id="4" name="Imagen 3"/>
          <p:cNvPicPr>
            <a:picLocks noChangeAspect="1"/>
          </p:cNvPicPr>
          <p:nvPr/>
        </p:nvPicPr>
        <p:blipFill>
          <a:blip r:embed="rId5"/>
          <a:stretch>
            <a:fillRect/>
          </a:stretch>
        </p:blipFill>
        <p:spPr>
          <a:xfrm>
            <a:off x="7084193" y="0"/>
            <a:ext cx="4977365" cy="3312210"/>
          </a:xfrm>
          <a:prstGeom prst="rect">
            <a:avLst/>
          </a:prstGeom>
          <a:ln>
            <a:noFill/>
          </a:ln>
          <a:effectLst>
            <a:softEdge rad="112500"/>
          </a:effectLst>
        </p:spPr>
      </p:pic>
      <p:pic>
        <p:nvPicPr>
          <p:cNvPr id="2" name="Imagen 1"/>
          <p:cNvPicPr>
            <a:picLocks noChangeAspect="1"/>
          </p:cNvPicPr>
          <p:nvPr/>
        </p:nvPicPr>
        <p:blipFill>
          <a:blip r:embed="rId6">
            <a:clrChange>
              <a:clrFrom>
                <a:srgbClr val="FFFFFF"/>
              </a:clrFrom>
              <a:clrTo>
                <a:srgbClr val="FFFFFF">
                  <a:alpha val="0"/>
                </a:srgbClr>
              </a:clrTo>
            </a:clrChange>
          </a:blip>
          <a:stretch>
            <a:fillRect/>
          </a:stretch>
        </p:blipFill>
        <p:spPr>
          <a:xfrm>
            <a:off x="0" y="1134126"/>
            <a:ext cx="11613451" cy="4589747"/>
          </a:xfrm>
          <a:prstGeom prst="rect">
            <a:avLst/>
          </a:prstGeom>
        </p:spPr>
      </p:pic>
    </p:spTree>
    <p:extLst>
      <p:ext uri="{BB962C8B-B14F-4D97-AF65-F5344CB8AC3E}">
        <p14:creationId xmlns:p14="http://schemas.microsoft.com/office/powerpoint/2010/main" val="1657434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HN" b="1" dirty="0" smtClean="0">
                <a:effectLst>
                  <a:outerShdw blurRad="38100" dist="38100" dir="2700000" algn="tl">
                    <a:srgbClr val="000000">
                      <a:alpha val="43137"/>
                    </a:srgbClr>
                  </a:outerShdw>
                </a:effectLst>
                <a:latin typeface="Berlin Sans FB Demi" panose="020E0802020502020306" pitchFamily="34" charset="0"/>
              </a:rPr>
              <a:t>TASA DE SEGURIDAD</a:t>
            </a:r>
            <a:endParaRPr lang="es-HN" b="1" dirty="0">
              <a:effectLst>
                <a:outerShdw blurRad="38100" dist="38100" dir="2700000" algn="tl">
                  <a:srgbClr val="000000">
                    <a:alpha val="43137"/>
                  </a:srgbClr>
                </a:outerShdw>
              </a:effectLst>
              <a:latin typeface="Berlin Sans FB Demi" panose="020E0802020502020306" pitchFamily="34" charset="0"/>
            </a:endParaRPr>
          </a:p>
        </p:txBody>
      </p:sp>
      <p:sp>
        <p:nvSpPr>
          <p:cNvPr id="3" name="Marcador de texto 2"/>
          <p:cNvSpPr>
            <a:spLocks noGrp="1"/>
          </p:cNvSpPr>
          <p:nvPr>
            <p:ph type="body" idx="1"/>
          </p:nvPr>
        </p:nvSpPr>
        <p:spPr/>
        <p:txBody>
          <a:bodyPr/>
          <a:lstStyle/>
          <a:p>
            <a:endParaRPr lang="es-HN"/>
          </a:p>
        </p:txBody>
      </p:sp>
      <p:sp>
        <p:nvSpPr>
          <p:cNvPr id="4" name="AutoShape 2" descr="Resultado de imagen de tasa de seguridad hondu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HN"/>
          </a:p>
        </p:txBody>
      </p:sp>
      <p:pic>
        <p:nvPicPr>
          <p:cNvPr id="5" name="Imagen 4"/>
          <p:cNvPicPr>
            <a:picLocks noChangeAspect="1"/>
          </p:cNvPicPr>
          <p:nvPr/>
        </p:nvPicPr>
        <p:blipFill>
          <a:blip r:embed="rId2"/>
          <a:stretch>
            <a:fillRect/>
          </a:stretch>
        </p:blipFill>
        <p:spPr>
          <a:xfrm>
            <a:off x="3476625" y="318135"/>
            <a:ext cx="5238750" cy="3295650"/>
          </a:xfrm>
          <a:prstGeom prst="rect">
            <a:avLst/>
          </a:prstGeom>
        </p:spPr>
      </p:pic>
    </p:spTree>
    <p:extLst>
      <p:ext uri="{BB962C8B-B14F-4D97-AF65-F5344CB8AC3E}">
        <p14:creationId xmlns:p14="http://schemas.microsoft.com/office/powerpoint/2010/main" val="87623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17950" y="0"/>
            <a:ext cx="11156099" cy="3514725"/>
          </a:xfrm>
          <a:prstGeom prst="rect">
            <a:avLst/>
          </a:prstGeom>
        </p:spPr>
      </p:pic>
      <p:graphicFrame>
        <p:nvGraphicFramePr>
          <p:cNvPr id="7" name="Gráfico 6"/>
          <p:cNvGraphicFramePr/>
          <p:nvPr>
            <p:extLst>
              <p:ext uri="{D42A27DB-BD31-4B8C-83A1-F6EECF244321}">
                <p14:modId xmlns:p14="http://schemas.microsoft.com/office/powerpoint/2010/main" val="582810516"/>
              </p:ext>
            </p:extLst>
          </p:nvPr>
        </p:nvGraphicFramePr>
        <p:xfrm>
          <a:off x="2484387" y="3041583"/>
          <a:ext cx="6630737" cy="39148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563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1297" y="33496"/>
            <a:ext cx="10289406" cy="6791008"/>
          </a:xfrm>
          <a:prstGeom prst="rect">
            <a:avLst/>
          </a:prstGeom>
        </p:spPr>
      </p:pic>
      <p:pic>
        <p:nvPicPr>
          <p:cNvPr id="3" name="Imagen 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1977615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03660" y="-8281"/>
            <a:ext cx="8887878" cy="6754787"/>
          </a:xfrm>
          <a:prstGeom prst="rect">
            <a:avLst/>
          </a:prstGeom>
        </p:spPr>
      </p:pic>
      <p:pic>
        <p:nvPicPr>
          <p:cNvPr id="3" name="Imagen 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3158511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16002" y="-1"/>
            <a:ext cx="9541294" cy="6772079"/>
          </a:xfrm>
          <a:prstGeom prst="rect">
            <a:avLst/>
          </a:prstGeom>
        </p:spPr>
      </p:pic>
      <p:pic>
        <p:nvPicPr>
          <p:cNvPr id="3" name="Imagen 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308043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sp>
        <p:nvSpPr>
          <p:cNvPr id="3" name="Marcador de contenido 2"/>
          <p:cNvSpPr>
            <a:spLocks noGrp="1"/>
          </p:cNvSpPr>
          <p:nvPr>
            <p:ph idx="1"/>
          </p:nvPr>
        </p:nvSpPr>
        <p:spPr/>
        <p:txBody>
          <a:bodyPr>
            <a:normAutofit fontScale="92500" lnSpcReduction="20000"/>
          </a:bodyPr>
          <a:lstStyle/>
          <a:p>
            <a:pPr algn="just"/>
            <a:r>
              <a:rPr lang="es-HN" dirty="0"/>
              <a:t>En el periodo que comprende los años 2010 – 2020, el presupuesto general de la república, ha realizado asignaciones presupuestarias importantes para el sistema de seguridad lo que se refleja en una disminución considerable en los índices de homicidios, pero en menos escala al sistema de justicia y como consecuencia una mínima disminución en el índice de impunidad; por lo tanto al revisar su distribución, ha sido poco equitativo entre las dependencias limitado el cumplimiento de resultados y no solventa el problema de inseguridad y justicia.</a:t>
            </a:r>
          </a:p>
          <a:p>
            <a:pPr algn="just"/>
            <a:r>
              <a:rPr lang="es-HN" dirty="0"/>
              <a:t>Las asignaciones de recursos, en alguno de los casos, se ven influenciadas por decisiones u orientaciones políticas de gobierno, demandas internacionales u otros factores que evitan mantener una lógica constante de asignación presupuestaria, así con un enfoque de beneficio social a través de los operadores de justicia y seguridad y que, en el peor de los casos, causa reducciones que debilitan aún más su frágil estructura. </a:t>
            </a:r>
          </a:p>
          <a:p>
            <a:pPr algn="just"/>
            <a:endParaRPr lang="es-HN" dirty="0"/>
          </a:p>
        </p:txBody>
      </p:sp>
      <p:pic>
        <p:nvPicPr>
          <p:cNvPr id="4" name="Picture 2" descr="No hay texto alternativo automÃ¡tico disponi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598" y="2653"/>
            <a:ext cx="1212586" cy="12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11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3892" y="2039427"/>
            <a:ext cx="10304215" cy="2779145"/>
          </a:xfrm>
          <a:prstGeom prst="rect">
            <a:avLst/>
          </a:prstGeom>
        </p:spPr>
      </p:pic>
      <p:pic>
        <p:nvPicPr>
          <p:cNvPr id="3" name="Imagen 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647028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17049"/>
          <a:stretch/>
        </p:blipFill>
        <p:spPr>
          <a:xfrm>
            <a:off x="2164079" y="214899"/>
            <a:ext cx="7863841" cy="5003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p:cNvSpPr txBox="1"/>
          <p:nvPr/>
        </p:nvSpPr>
        <p:spPr>
          <a:xfrm>
            <a:off x="8046720" y="442763"/>
            <a:ext cx="3962400" cy="193899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HN" sz="2400" b="1" dirty="0" smtClean="0">
                <a:solidFill>
                  <a:srgbClr val="C00000"/>
                </a:solidFill>
                <a:effectLst>
                  <a:outerShdw blurRad="38100" dist="38100" dir="2700000" algn="tl">
                    <a:srgbClr val="000000">
                      <a:alpha val="43137"/>
                    </a:srgbClr>
                  </a:outerShdw>
                </a:effectLst>
              </a:rPr>
              <a:t>ÍNDICE DE IMPUNIDAD</a:t>
            </a:r>
          </a:p>
          <a:p>
            <a:pPr algn="ctr"/>
            <a:r>
              <a:rPr lang="es-HN" sz="2400" dirty="0" smtClean="0"/>
              <a:t>Ligado directamente a las Instituciones de Justicia (Ministerio Público y Poder Judicial)</a:t>
            </a:r>
          </a:p>
        </p:txBody>
      </p:sp>
      <p:sp>
        <p:nvSpPr>
          <p:cNvPr id="5" name="CuadroTexto 4"/>
          <p:cNvSpPr txBox="1"/>
          <p:nvPr/>
        </p:nvSpPr>
        <p:spPr>
          <a:xfrm>
            <a:off x="450783" y="2597218"/>
            <a:ext cx="3962400" cy="193899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HN" sz="2400" b="1" dirty="0" smtClean="0">
                <a:solidFill>
                  <a:srgbClr val="C00000"/>
                </a:solidFill>
                <a:effectLst>
                  <a:outerShdw blurRad="38100" dist="38100" dir="2700000" algn="tl">
                    <a:srgbClr val="000000">
                      <a:alpha val="43137"/>
                    </a:srgbClr>
                  </a:outerShdw>
                </a:effectLst>
              </a:rPr>
              <a:t>TASA DE HOMICIDIOS</a:t>
            </a:r>
          </a:p>
          <a:p>
            <a:pPr algn="ctr"/>
            <a:r>
              <a:rPr lang="es-HN" sz="2400" dirty="0" smtClean="0"/>
              <a:t>Ligado directamente a las Instituciones de Seguridad (Policía Nacional y Fuerzas Armadas)</a:t>
            </a:r>
          </a:p>
        </p:txBody>
      </p:sp>
      <p:pic>
        <p:nvPicPr>
          <p:cNvPr id="6" name="Imagen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605" y="5765533"/>
            <a:ext cx="3146859" cy="893495"/>
          </a:xfrm>
          <a:prstGeom prst="rect">
            <a:avLst/>
          </a:prstGeom>
          <a:noFill/>
          <a:ln>
            <a:noFill/>
          </a:ln>
        </p:spPr>
      </p:pic>
    </p:spTree>
    <p:extLst>
      <p:ext uri="{BB962C8B-B14F-4D97-AF65-F5344CB8AC3E}">
        <p14:creationId xmlns:p14="http://schemas.microsoft.com/office/powerpoint/2010/main" val="710878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481865"/>
            <a:ext cx="10539663" cy="5875595"/>
          </a:xfrm>
          <a:prstGeom prst="rect">
            <a:avLst/>
          </a:prstGeom>
        </p:spPr>
      </p:pic>
      <p:pic>
        <p:nvPicPr>
          <p:cNvPr id="4" name="Picture 2" descr="No hay texto alternativo automÃ¡tico disponi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9846" y="602"/>
            <a:ext cx="1842154" cy="18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01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5295" y="327259"/>
            <a:ext cx="2890792" cy="778744"/>
          </a:xfrm>
          <a:prstGeom prst="rect">
            <a:avLst/>
          </a:prstGeom>
        </p:spPr>
      </p:pic>
      <p:pic>
        <p:nvPicPr>
          <p:cNvPr id="3" name="Imagen 2"/>
          <p:cNvPicPr>
            <a:picLocks noChangeAspect="1"/>
          </p:cNvPicPr>
          <p:nvPr/>
        </p:nvPicPr>
        <p:blipFill>
          <a:blip r:embed="rId3"/>
          <a:stretch>
            <a:fillRect/>
          </a:stretch>
        </p:blipFill>
        <p:spPr>
          <a:xfrm>
            <a:off x="0" y="1289785"/>
            <a:ext cx="10701311" cy="5467901"/>
          </a:xfrm>
          <a:prstGeom prst="rect">
            <a:avLst/>
          </a:prstGeom>
        </p:spPr>
      </p:pic>
      <p:pic>
        <p:nvPicPr>
          <p:cNvPr id="4" name="Picture 2" descr="No hay texto alternativo automÃ¡tico disponib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5093" y="0"/>
            <a:ext cx="1842154" cy="18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43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14953" y="163630"/>
            <a:ext cx="11053041" cy="6015790"/>
          </a:xfrm>
          <a:prstGeom prst="rect">
            <a:avLst/>
          </a:prstGeom>
        </p:spPr>
      </p:pic>
      <p:pic>
        <p:nvPicPr>
          <p:cNvPr id="4" name="Picture 2" descr="No hay texto alternativo automÃ¡tico dispon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5093" y="4885423"/>
            <a:ext cx="1842154" cy="18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821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95300" y="-42863"/>
            <a:ext cx="11201400" cy="6943725"/>
          </a:xfrm>
          <a:prstGeom prst="rect">
            <a:avLst/>
          </a:prstGeom>
        </p:spPr>
      </p:pic>
      <p:sp>
        <p:nvSpPr>
          <p:cNvPr id="4" name="Título 3"/>
          <p:cNvSpPr>
            <a:spLocks noGrp="1"/>
          </p:cNvSpPr>
          <p:nvPr>
            <p:ph type="ctrTitle"/>
          </p:nvPr>
        </p:nvSpPr>
        <p:spPr>
          <a:xfrm>
            <a:off x="1524000" y="2518026"/>
            <a:ext cx="9144000" cy="2387600"/>
          </a:xfrm>
        </p:spPr>
        <p:txBody>
          <a:bodyPr/>
          <a:lstStyle/>
          <a:p>
            <a:r>
              <a:rPr lang="es-HN" dirty="0" smtClean="0">
                <a:latin typeface="Berlin Sans FB Demi" panose="020E0802020502020306" pitchFamily="34" charset="0"/>
              </a:rPr>
              <a:t>MUCHAS GRACIAS</a:t>
            </a:r>
            <a:endParaRPr lang="es-HN" dirty="0">
              <a:latin typeface="Berlin Sans FB Demi" panose="020E0802020502020306" pitchFamily="34" charset="0"/>
            </a:endParaRPr>
          </a:p>
        </p:txBody>
      </p:sp>
    </p:spTree>
    <p:extLst>
      <p:ext uri="{BB962C8B-B14F-4D97-AF65-F5344CB8AC3E}">
        <p14:creationId xmlns:p14="http://schemas.microsoft.com/office/powerpoint/2010/main" val="4150477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2"/>
          <a:stretch>
            <a:fillRect/>
          </a:stretch>
        </p:blipFill>
        <p:spPr>
          <a:xfrm>
            <a:off x="192506" y="2654"/>
            <a:ext cx="11328934" cy="6855346"/>
          </a:xfrm>
          <a:prstGeom prst="rect">
            <a:avLst/>
          </a:prstGeom>
        </p:spPr>
      </p:pic>
      <p:sp>
        <p:nvSpPr>
          <p:cNvPr id="5" name="Título 4"/>
          <p:cNvSpPr>
            <a:spLocks noGrp="1"/>
          </p:cNvSpPr>
          <p:nvPr>
            <p:ph type="title"/>
          </p:nvPr>
        </p:nvSpPr>
        <p:spPr>
          <a:xfrm>
            <a:off x="1059864" y="4807818"/>
            <a:ext cx="4797109" cy="1600200"/>
          </a:xfrm>
        </p:spPr>
        <p:txBody>
          <a:bodyPr>
            <a:noAutofit/>
          </a:bodyPr>
          <a:lstStyle/>
          <a:p>
            <a:r>
              <a:rPr lang="es-HN" sz="4800" b="1" dirty="0" smtClean="0">
                <a:latin typeface="+mn-lt"/>
              </a:rPr>
              <a:t>Crecimiento Presupuestario</a:t>
            </a:r>
            <a:endParaRPr lang="es-HN" sz="4800" dirty="0">
              <a:latin typeface="+mn-lt"/>
            </a:endParaRPr>
          </a:p>
        </p:txBody>
      </p:sp>
      <p:pic>
        <p:nvPicPr>
          <p:cNvPr id="7" name="Picture 2" descr="No hay texto alternativo automÃ¡tico dispon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5598" y="2653"/>
            <a:ext cx="1212586" cy="121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64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stretch>
            <a:fillRect/>
          </a:stretch>
        </p:blipFill>
        <p:spPr>
          <a:xfrm>
            <a:off x="197248" y="170079"/>
            <a:ext cx="8692693" cy="6615732"/>
          </a:xfrm>
          <a:prstGeom prst="rect">
            <a:avLst/>
          </a:prstGeom>
        </p:spPr>
      </p:pic>
      <p:pic>
        <p:nvPicPr>
          <p:cNvPr id="9" name="Imagen 8"/>
          <p:cNvPicPr>
            <a:picLocks noChangeAspect="1"/>
          </p:cNvPicPr>
          <p:nvPr/>
        </p:nvPicPr>
        <p:blipFill>
          <a:blip r:embed="rId3"/>
          <a:stretch>
            <a:fillRect/>
          </a:stretch>
        </p:blipFill>
        <p:spPr>
          <a:xfrm>
            <a:off x="7644615" y="906730"/>
            <a:ext cx="4371975" cy="1595837"/>
          </a:xfrm>
          <a:prstGeom prst="rect">
            <a:avLst/>
          </a:prstGeom>
        </p:spPr>
      </p:pic>
      <p:pic>
        <p:nvPicPr>
          <p:cNvPr id="10" name="Imagen 9"/>
          <p:cNvPicPr>
            <a:picLocks noChangeAspect="1"/>
          </p:cNvPicPr>
          <p:nvPr/>
        </p:nvPicPr>
        <p:blipFill>
          <a:blip r:embed="rId4"/>
          <a:stretch>
            <a:fillRect/>
          </a:stretch>
        </p:blipFill>
        <p:spPr>
          <a:xfrm>
            <a:off x="8889942" y="2963077"/>
            <a:ext cx="2943225" cy="2914650"/>
          </a:xfrm>
          <a:prstGeom prst="rect">
            <a:avLst/>
          </a:prstGeom>
        </p:spPr>
      </p:pic>
      <p:sp>
        <p:nvSpPr>
          <p:cNvPr id="11" name="Elipse 10"/>
          <p:cNvSpPr/>
          <p:nvPr/>
        </p:nvSpPr>
        <p:spPr>
          <a:xfrm>
            <a:off x="10438048" y="5698155"/>
            <a:ext cx="1578542" cy="10202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b="1" dirty="0" smtClean="0">
                <a:effectLst>
                  <a:outerShdw blurRad="38100" dist="38100" dir="2700000" algn="tl">
                    <a:srgbClr val="000000">
                      <a:alpha val="43137"/>
                    </a:srgbClr>
                  </a:outerShdw>
                </a:effectLst>
              </a:rPr>
              <a:t>3% por </a:t>
            </a:r>
          </a:p>
          <a:p>
            <a:pPr algn="ctr"/>
            <a:r>
              <a:rPr lang="es-HN" b="1" dirty="0" smtClean="0">
                <a:effectLst>
                  <a:outerShdw blurRad="38100" dist="38100" dir="2700000" algn="tl">
                    <a:srgbClr val="000000">
                      <a:alpha val="43137"/>
                    </a:srgbClr>
                  </a:outerShdw>
                </a:effectLst>
              </a:rPr>
              <a:t>LEY</a:t>
            </a:r>
            <a:endParaRPr lang="es-HN" b="1" dirty="0">
              <a:effectLst>
                <a:outerShdw blurRad="38100" dist="38100" dir="2700000" algn="tl">
                  <a:srgbClr val="000000">
                    <a:alpha val="43137"/>
                  </a:srgbClr>
                </a:outerShdw>
              </a:effectLst>
            </a:endParaRPr>
          </a:p>
        </p:txBody>
      </p:sp>
      <p:pic>
        <p:nvPicPr>
          <p:cNvPr id="12" name="Imagen 1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2545648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6658" y="1134026"/>
            <a:ext cx="8896350" cy="5610225"/>
          </a:xfrm>
          <a:prstGeom prst="rect">
            <a:avLst/>
          </a:prstGeom>
        </p:spPr>
      </p:pic>
      <p:pic>
        <p:nvPicPr>
          <p:cNvPr id="5" name="Imagen 4"/>
          <p:cNvPicPr>
            <a:picLocks noChangeAspect="1"/>
          </p:cNvPicPr>
          <p:nvPr/>
        </p:nvPicPr>
        <p:blipFill>
          <a:blip r:embed="rId3"/>
          <a:stretch>
            <a:fillRect/>
          </a:stretch>
        </p:blipFill>
        <p:spPr>
          <a:xfrm>
            <a:off x="69983" y="136408"/>
            <a:ext cx="9029700" cy="1009650"/>
          </a:xfrm>
          <a:prstGeom prst="rect">
            <a:avLst/>
          </a:prstGeom>
        </p:spPr>
      </p:pic>
      <p:pic>
        <p:nvPicPr>
          <p:cNvPr id="6" name="Imagen 5"/>
          <p:cNvPicPr>
            <a:picLocks noChangeAspect="1"/>
          </p:cNvPicPr>
          <p:nvPr/>
        </p:nvPicPr>
        <p:blipFill>
          <a:blip r:embed="rId4"/>
          <a:stretch>
            <a:fillRect/>
          </a:stretch>
        </p:blipFill>
        <p:spPr>
          <a:xfrm>
            <a:off x="5492865" y="1358719"/>
            <a:ext cx="5076825" cy="2771775"/>
          </a:xfrm>
          <a:prstGeom prst="rect">
            <a:avLst/>
          </a:prstGeom>
        </p:spPr>
      </p:pic>
      <p:pic>
        <p:nvPicPr>
          <p:cNvPr id="7" name="Imagen 6"/>
          <p:cNvPicPr>
            <a:picLocks noChangeAspect="1"/>
          </p:cNvPicPr>
          <p:nvPr/>
        </p:nvPicPr>
        <p:blipFill>
          <a:blip r:embed="rId5"/>
          <a:stretch>
            <a:fillRect/>
          </a:stretch>
        </p:blipFill>
        <p:spPr>
          <a:xfrm>
            <a:off x="8749364" y="4130494"/>
            <a:ext cx="3243714" cy="2680454"/>
          </a:xfrm>
          <a:prstGeom prst="rect">
            <a:avLst/>
          </a:prstGeom>
        </p:spPr>
      </p:pic>
      <p:pic>
        <p:nvPicPr>
          <p:cNvPr id="8" name="Imagen 7"/>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2647171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 y="-1"/>
            <a:ext cx="8710863" cy="6839107"/>
          </a:xfrm>
          <a:prstGeom prst="rect">
            <a:avLst/>
          </a:prstGeom>
        </p:spPr>
      </p:pic>
      <p:pic>
        <p:nvPicPr>
          <p:cNvPr id="3" name="Imagen 2"/>
          <p:cNvPicPr>
            <a:picLocks noChangeAspect="1"/>
          </p:cNvPicPr>
          <p:nvPr/>
        </p:nvPicPr>
        <p:blipFill>
          <a:blip r:embed="rId3"/>
          <a:stretch>
            <a:fillRect/>
          </a:stretch>
        </p:blipFill>
        <p:spPr>
          <a:xfrm>
            <a:off x="6882063" y="4068244"/>
            <a:ext cx="5150318" cy="2789756"/>
          </a:xfrm>
          <a:prstGeom prst="rect">
            <a:avLst/>
          </a:prstGeom>
        </p:spPr>
      </p:pic>
      <p:pic>
        <p:nvPicPr>
          <p:cNvPr id="4" name="Imagen 3"/>
          <p:cNvPicPr>
            <a:picLocks noChangeAspect="1"/>
          </p:cNvPicPr>
          <p:nvPr/>
        </p:nvPicPr>
        <p:blipFill>
          <a:blip r:embed="rId4"/>
          <a:stretch>
            <a:fillRect/>
          </a:stretch>
        </p:blipFill>
        <p:spPr>
          <a:xfrm>
            <a:off x="8710862" y="386246"/>
            <a:ext cx="3263440" cy="3295751"/>
          </a:xfrm>
          <a:prstGeom prst="rect">
            <a:avLst/>
          </a:prstGeom>
        </p:spPr>
      </p:pic>
      <p:pic>
        <p:nvPicPr>
          <p:cNvPr id="5" name="Imagen 4"/>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3834496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8518358" cy="6838682"/>
          </a:xfrm>
          <a:prstGeom prst="rect">
            <a:avLst/>
          </a:prstGeom>
        </p:spPr>
      </p:pic>
      <p:pic>
        <p:nvPicPr>
          <p:cNvPr id="3" name="Imagen 2"/>
          <p:cNvPicPr>
            <a:picLocks noChangeAspect="1"/>
          </p:cNvPicPr>
          <p:nvPr/>
        </p:nvPicPr>
        <p:blipFill>
          <a:blip r:embed="rId3"/>
          <a:stretch>
            <a:fillRect/>
          </a:stretch>
        </p:blipFill>
        <p:spPr>
          <a:xfrm>
            <a:off x="4986889" y="5021480"/>
            <a:ext cx="6896100" cy="819150"/>
          </a:xfrm>
          <a:prstGeom prst="rect">
            <a:avLst/>
          </a:prstGeom>
        </p:spPr>
      </p:pic>
      <p:grpSp>
        <p:nvGrpSpPr>
          <p:cNvPr id="6" name="Grupo 5"/>
          <p:cNvGrpSpPr/>
          <p:nvPr/>
        </p:nvGrpSpPr>
        <p:grpSpPr>
          <a:xfrm>
            <a:off x="8633861" y="548640"/>
            <a:ext cx="3463492" cy="3051208"/>
            <a:chOff x="8633861" y="548640"/>
            <a:chExt cx="3463492" cy="3051208"/>
          </a:xfrm>
        </p:grpSpPr>
        <p:sp>
          <p:nvSpPr>
            <p:cNvPr id="4" name="Elipse 3"/>
            <p:cNvSpPr/>
            <p:nvPr/>
          </p:nvSpPr>
          <p:spPr>
            <a:xfrm>
              <a:off x="8633861" y="548640"/>
              <a:ext cx="3339966" cy="3051208"/>
            </a:xfrm>
            <a:prstGeom prst="ellipse">
              <a:avLst/>
            </a:prstGeom>
            <a:solidFill>
              <a:srgbClr val="007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1600" dirty="0" smtClean="0"/>
                <a:t>El presupuesto de la Fuerzas Armadas (FF.AA.), ha crecido un 228.1%, pasando de L 2,583,527,900.00 a L. 8,477,312,046.00</a:t>
              </a:r>
            </a:p>
            <a:p>
              <a:pPr algn="ctr"/>
              <a:endParaRPr lang="es-HN" sz="1600" dirty="0"/>
            </a:p>
          </p:txBody>
        </p:sp>
        <p:sp>
          <p:nvSpPr>
            <p:cNvPr id="5" name="Elipse 4"/>
            <p:cNvSpPr/>
            <p:nvPr/>
          </p:nvSpPr>
          <p:spPr>
            <a:xfrm>
              <a:off x="8749365" y="556657"/>
              <a:ext cx="3347988" cy="304319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HN" sz="1600" dirty="0"/>
            </a:p>
          </p:txBody>
        </p:sp>
      </p:grpSp>
      <p:pic>
        <p:nvPicPr>
          <p:cNvPr id="7" name="Imagen 6"/>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1168036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0"/>
            <a:ext cx="6096000" cy="3429000"/>
          </a:xfrm>
          <a:prstGeom prst="rect">
            <a:avLst/>
          </a:prstGeom>
        </p:spPr>
      </p:pic>
      <p:pic>
        <p:nvPicPr>
          <p:cNvPr id="5" name="Imagen 4"/>
          <p:cNvPicPr>
            <a:picLocks noChangeAspect="1"/>
          </p:cNvPicPr>
          <p:nvPr/>
        </p:nvPicPr>
        <p:blipFill>
          <a:blip r:embed="rId3"/>
          <a:stretch>
            <a:fillRect/>
          </a:stretch>
        </p:blipFill>
        <p:spPr>
          <a:xfrm>
            <a:off x="6096001" y="0"/>
            <a:ext cx="6096000" cy="3429000"/>
          </a:xfrm>
          <a:prstGeom prst="rect">
            <a:avLst/>
          </a:prstGeom>
        </p:spPr>
      </p:pic>
      <p:pic>
        <p:nvPicPr>
          <p:cNvPr id="6" name="Imagen 5"/>
          <p:cNvPicPr>
            <a:picLocks noChangeAspect="1"/>
          </p:cNvPicPr>
          <p:nvPr/>
        </p:nvPicPr>
        <p:blipFill>
          <a:blip r:embed="rId4"/>
          <a:stretch>
            <a:fillRect/>
          </a:stretch>
        </p:blipFill>
        <p:spPr>
          <a:xfrm>
            <a:off x="2" y="3429000"/>
            <a:ext cx="6096000" cy="3429000"/>
          </a:xfrm>
          <a:prstGeom prst="rect">
            <a:avLst/>
          </a:prstGeom>
        </p:spPr>
      </p:pic>
      <p:pic>
        <p:nvPicPr>
          <p:cNvPr id="7" name="Imagen 6"/>
          <p:cNvPicPr>
            <a:picLocks noChangeAspect="1"/>
          </p:cNvPicPr>
          <p:nvPr/>
        </p:nvPicPr>
        <p:blipFill>
          <a:blip r:embed="rId5"/>
          <a:stretch>
            <a:fillRect/>
          </a:stretch>
        </p:blipFill>
        <p:spPr>
          <a:xfrm>
            <a:off x="6096000" y="3413836"/>
            <a:ext cx="6096001" cy="3444164"/>
          </a:xfrm>
          <a:prstGeom prst="rect">
            <a:avLst/>
          </a:prstGeom>
        </p:spPr>
      </p:pic>
      <p:pic>
        <p:nvPicPr>
          <p:cNvPr id="8" name="Imagen 7"/>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145003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15426" y="0"/>
            <a:ext cx="8903369" cy="6788819"/>
          </a:xfrm>
          <a:prstGeom prst="rect">
            <a:avLst/>
          </a:prstGeom>
        </p:spPr>
      </p:pic>
      <p:pic>
        <p:nvPicPr>
          <p:cNvPr id="3" name="Imagen 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9730" y="66024"/>
            <a:ext cx="2922270" cy="760095"/>
          </a:xfrm>
          <a:prstGeom prst="rect">
            <a:avLst/>
          </a:prstGeom>
          <a:noFill/>
          <a:ln>
            <a:noFill/>
          </a:ln>
        </p:spPr>
      </p:pic>
    </p:spTree>
    <p:extLst>
      <p:ext uri="{BB962C8B-B14F-4D97-AF65-F5344CB8AC3E}">
        <p14:creationId xmlns:p14="http://schemas.microsoft.com/office/powerpoint/2010/main" val="2637500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E1914F39FC554AA155F3367CA92195" ma:contentTypeVersion="17" ma:contentTypeDescription="Create a new document." ma:contentTypeScope="" ma:versionID="04d474c5255b09ac4add807aeba51e64">
  <xsd:schema xmlns:xsd="http://www.w3.org/2001/XMLSchema" xmlns:xs="http://www.w3.org/2001/XMLSchema" xmlns:p="http://schemas.microsoft.com/office/2006/metadata/properties" xmlns:ns1="http://schemas.microsoft.com/sharepoint/v3" xmlns:ns2="965a5741-ba4b-4d9f-804a-546affdbefb7" xmlns:ns3="9f89ca08-190d-4dfd-a7ea-c83dedfef72a" targetNamespace="http://schemas.microsoft.com/office/2006/metadata/properties" ma:root="true" ma:fieldsID="1beb18353fd9f462dde24f8aec1f24ba" ns1:_="" ns2:_="" ns3:_="">
    <xsd:import namespace="http://schemas.microsoft.com/sharepoint/v3"/>
    <xsd:import namespace="965a5741-ba4b-4d9f-804a-546affdbefb7"/>
    <xsd:import namespace="9f89ca08-190d-4dfd-a7ea-c83dedfef7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5a5741-ba4b-4d9f-804a-546affdbef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dd85dcc-d5fa-408e-a42f-cb98906050e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89ca08-190d-4dfd-a7ea-c83dedfef7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5fc934-f414-4f93-ab8a-03dc18b7c28d}" ma:internalName="TaxCatchAll" ma:showField="CatchAllData" ma:web="9f89ca08-190d-4dfd-a7ea-c83dedfef7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65a5741-ba4b-4d9f-804a-546affdbefb7">
      <Terms xmlns="http://schemas.microsoft.com/office/infopath/2007/PartnerControls"/>
    </lcf76f155ced4ddcb4097134ff3c332f>
    <TaxCatchAll xmlns="9f89ca08-190d-4dfd-a7ea-c83dedfef72a"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D10F15C-D354-44B0-8607-732823617A50}"/>
</file>

<file path=customXml/itemProps2.xml><?xml version="1.0" encoding="utf-8"?>
<ds:datastoreItem xmlns:ds="http://schemas.openxmlformats.org/officeDocument/2006/customXml" ds:itemID="{C952300B-681A-4944-BE14-1B3EF73D50DE}"/>
</file>

<file path=customXml/itemProps3.xml><?xml version="1.0" encoding="utf-8"?>
<ds:datastoreItem xmlns:ds="http://schemas.openxmlformats.org/officeDocument/2006/customXml" ds:itemID="{B6E3631E-CC5E-40A3-8C60-4E163F9A7B6A}"/>
</file>

<file path=docProps/app.xml><?xml version="1.0" encoding="utf-8"?>
<Properties xmlns="http://schemas.openxmlformats.org/officeDocument/2006/extended-properties" xmlns:vt="http://schemas.openxmlformats.org/officeDocument/2006/docPropsVTypes">
  <TotalTime>4046</TotalTime>
  <Words>254</Words>
  <Application>Microsoft Office PowerPoint</Application>
  <PresentationFormat>Panorámica</PresentationFormat>
  <Paragraphs>14</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Berlin Sans FB Demi</vt:lpstr>
      <vt:lpstr>Calibri</vt:lpstr>
      <vt:lpstr>Calibri Light</vt:lpstr>
      <vt:lpstr>Tema de Office</vt:lpstr>
      <vt:lpstr>Evolución Histórica del Presupuesto del Sistema de Defensa, Seguridad y Justicia en Honduras 2010 – 2020</vt:lpstr>
      <vt:lpstr>Presentación de PowerPoint</vt:lpstr>
      <vt:lpstr>Crecimiento Presupuestario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TASA DE SEGURIDAD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Russlan Espinal</dc:creator>
  <cp:lastModifiedBy>Russlan Espinal</cp:lastModifiedBy>
  <cp:revision>51</cp:revision>
  <cp:lastPrinted>2020-02-04T15:32:16Z</cp:lastPrinted>
  <dcterms:created xsi:type="dcterms:W3CDTF">2018-04-18T18:16:06Z</dcterms:created>
  <dcterms:modified xsi:type="dcterms:W3CDTF">2020-02-04T19:09:54Z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0x01010038E1914F39FC554AA155F3367CA92195</vt:lpwstr>
  </property>
</Properties>
</file>