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style6.xml" ContentType="application/vnd.ms-office.chartstyle+xml"/>
  <Override PartName="/ppt/charts/colors6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charts/colors4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1" r:id="rId1"/>
    <p:sldMasterId id="2147483692" r:id="rId2"/>
  </p:sldMasterIdLst>
  <p:notesMasterIdLst>
    <p:notesMasterId r:id="rId33"/>
  </p:notesMasterIdLst>
  <p:handoutMasterIdLst>
    <p:handoutMasterId r:id="rId34"/>
  </p:handoutMasterIdLst>
  <p:sldIdLst>
    <p:sldId id="280" r:id="rId3"/>
    <p:sldId id="897" r:id="rId4"/>
    <p:sldId id="898" r:id="rId5"/>
    <p:sldId id="899" r:id="rId6"/>
    <p:sldId id="293" r:id="rId7"/>
    <p:sldId id="900" r:id="rId8"/>
    <p:sldId id="292" r:id="rId9"/>
    <p:sldId id="901" r:id="rId10"/>
    <p:sldId id="902" r:id="rId11"/>
    <p:sldId id="290" r:id="rId12"/>
    <p:sldId id="890" r:id="rId13"/>
    <p:sldId id="896" r:id="rId14"/>
    <p:sldId id="301" r:id="rId15"/>
    <p:sldId id="888" r:id="rId16"/>
    <p:sldId id="310" r:id="rId17"/>
    <p:sldId id="311" r:id="rId18"/>
    <p:sldId id="885" r:id="rId19"/>
    <p:sldId id="886" r:id="rId20"/>
    <p:sldId id="873" r:id="rId21"/>
    <p:sldId id="905" r:id="rId22"/>
    <p:sldId id="893" r:id="rId23"/>
    <p:sldId id="283" r:id="rId24"/>
    <p:sldId id="281" r:id="rId25"/>
    <p:sldId id="906" r:id="rId26"/>
    <p:sldId id="284" r:id="rId27"/>
    <p:sldId id="312" r:id="rId28"/>
    <p:sldId id="903" r:id="rId29"/>
    <p:sldId id="907" r:id="rId30"/>
    <p:sldId id="904" r:id="rId31"/>
    <p:sldId id="895" r:id="rId32"/>
  </p:sldIdLst>
  <p:sldSz cx="12192000" cy="6858000"/>
  <p:notesSz cx="9388475" cy="7102475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AC375E7-4672-4653-85B2-0A4583879AA6}">
          <p14:sldIdLst>
            <p14:sldId id="280"/>
            <p14:sldId id="897"/>
            <p14:sldId id="898"/>
            <p14:sldId id="899"/>
            <p14:sldId id="293"/>
            <p14:sldId id="900"/>
            <p14:sldId id="292"/>
            <p14:sldId id="901"/>
            <p14:sldId id="902"/>
            <p14:sldId id="290"/>
            <p14:sldId id="890"/>
            <p14:sldId id="896"/>
            <p14:sldId id="301"/>
            <p14:sldId id="888"/>
            <p14:sldId id="310"/>
            <p14:sldId id="311"/>
            <p14:sldId id="885"/>
            <p14:sldId id="886"/>
            <p14:sldId id="873"/>
            <p14:sldId id="905"/>
            <p14:sldId id="893"/>
            <p14:sldId id="283"/>
            <p14:sldId id="281"/>
            <p14:sldId id="906"/>
            <p14:sldId id="284"/>
            <p14:sldId id="312"/>
            <p14:sldId id="903"/>
            <p14:sldId id="907"/>
            <p14:sldId id="904"/>
            <p14:sldId id="895"/>
          </p14:sldIdLst>
        </p14:section>
        <p14:section name="Sección sin título" id="{1296B996-0434-4117-96AB-43A84F9BF36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F6B"/>
    <a:srgbClr val="9A1915"/>
    <a:srgbClr val="244459"/>
    <a:srgbClr val="8D9FA6"/>
    <a:srgbClr val="E7B6B5"/>
    <a:srgbClr val="FBF7F7"/>
    <a:srgbClr val="FF9966"/>
    <a:srgbClr val="A6B4BA"/>
    <a:srgbClr val="3F769B"/>
    <a:srgbClr val="C7D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265" autoAdjust="0"/>
  </p:normalViewPr>
  <p:slideViewPr>
    <p:cSldViewPr snapToGrid="0">
      <p:cViewPr varScale="1">
        <p:scale>
          <a:sx n="78" d="100"/>
          <a:sy n="78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82"/>
    </p:cViewPr>
  </p:sorterViewPr>
  <p:notesViewPr>
    <p:cSldViewPr snapToGrid="0">
      <p:cViewPr varScale="1">
        <p:scale>
          <a:sx n="113" d="100"/>
          <a:sy n="113" d="100"/>
        </p:scale>
        <p:origin x="23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\Documents\1-2021\Aplicaciones%202021\ASJ\Desarrollo%20ASI\Resultados%20IAIP\Analisis%20de%20informaci&#243;n\1-Denuncias-Delitos%20Sexuales-2016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\Documents\1-2021\Aplicaciones%202021\ASJ\Desarrollo%20ASI\Resultados%20IAIP\Analisis%20de%20informaci&#243;n\1-&#205;ndice%20de%20Impunidad%20-Judicilizaci&#243;n-Resolutivo-A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\Documents\1-2021\Aplicaciones%202021\ASJ\Desarrollo%20ASI\Resultados%20IAIP\Analisis%20de%20informaci&#243;n\1-&#205;ndice%20de%20Impunidad%20-Judicilizaci&#243;n-Resolutivo-AS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\Documents\1-2021\Aplicaciones%202021\ASJ\Desarrollo%20ASI\Resultados%20IAIP\Analisis%20de%20informaci&#243;n\&#205;ndice%20Imputabilidad-2016-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\Documents\1-2021\Aplicaciones%202021\ASJ\Desarrollo%20ASI\Resultados%20IAIP\Analisis%20de%20informaci&#243;n\&#205;ndice%20Imputabilidad-2016-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Gr&#225;fico%203%20e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400" dirty="0"/>
              <a:t>REGISTRO</a:t>
            </a:r>
            <a:r>
              <a:rPr lang="es-HN" sz="1400" baseline="0" dirty="0"/>
              <a:t> DE </a:t>
            </a:r>
            <a:r>
              <a:rPr lang="es-HN" sz="1400" dirty="0"/>
              <a:t>DENUNCIAS ASI 2016-2020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'Dato Global'!$H$5</c:f>
              <c:strCache>
                <c:ptCount val="1"/>
                <c:pt idx="0">
                  <c:v>No.  de denuncias </c:v>
                </c:pt>
              </c:strCache>
            </c:strRef>
          </c:tx>
          <c:spPr>
            <a:solidFill>
              <a:srgbClr val="8D9FA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 Global'!$G$6:$G$10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'Dato Global'!$H$6:$H$10</c:f>
              <c:numCache>
                <c:formatCode>General</c:formatCode>
                <c:ptCount val="5"/>
                <c:pt idx="0">
                  <c:v>1512</c:v>
                </c:pt>
                <c:pt idx="1">
                  <c:v>1926</c:v>
                </c:pt>
                <c:pt idx="2">
                  <c:v>1952</c:v>
                </c:pt>
                <c:pt idx="3">
                  <c:v>1977</c:v>
                </c:pt>
                <c:pt idx="4">
                  <c:v>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2-4BFA-9480-C149F4F6FA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33552751"/>
        <c:axId val="633576463"/>
      </c:areaChart>
      <c:catAx>
        <c:axId val="6335527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633576463"/>
        <c:crosses val="autoZero"/>
        <c:auto val="1"/>
        <c:lblAlgn val="ctr"/>
        <c:lblOffset val="100"/>
        <c:noMultiLvlLbl val="0"/>
      </c:catAx>
      <c:valAx>
        <c:axId val="63357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6335527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dirty="0"/>
              <a:t>SENTENCIAS</a:t>
            </a:r>
            <a:r>
              <a:rPr lang="es-HN" dirty="0"/>
              <a:t> </a:t>
            </a:r>
            <a:r>
              <a:rPr lang="es-HN" sz="1600" dirty="0"/>
              <a:t>CONDENATORIAS</a:t>
            </a:r>
            <a:endParaRPr lang="es-H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'II-ASI anual'!$C$5</c:f>
              <c:strCache>
                <c:ptCount val="1"/>
                <c:pt idx="0">
                  <c:v>Denuncias ASI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anual'!$C$6:$C$10</c:f>
            </c:numRef>
          </c:val>
          <c:extLst>
            <c:ext xmlns:c16="http://schemas.microsoft.com/office/drawing/2014/chart" uri="{C3380CC4-5D6E-409C-BE32-E72D297353CC}">
              <c16:uniqueId val="{00000000-EB68-4DA3-980D-ED4113E86D44}"/>
            </c:ext>
          </c:extLst>
        </c:ser>
        <c:ser>
          <c:idx val="1"/>
          <c:order val="1"/>
          <c:tx>
            <c:strRef>
              <c:f>'II-ASI anual'!$D$5</c:f>
              <c:strCache>
                <c:ptCount val="1"/>
                <c:pt idx="0">
                  <c:v>Casos judicializados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anual'!$D$6:$D$10</c:f>
            </c:numRef>
          </c:val>
          <c:extLst>
            <c:ext xmlns:c16="http://schemas.microsoft.com/office/drawing/2014/chart" uri="{C3380CC4-5D6E-409C-BE32-E72D297353CC}">
              <c16:uniqueId val="{00000001-EB68-4DA3-980D-ED4113E86D44}"/>
            </c:ext>
          </c:extLst>
        </c:ser>
        <c:ser>
          <c:idx val="2"/>
          <c:order val="2"/>
          <c:tx>
            <c:strRef>
              <c:f>'II-ASI anual'!$E$5</c:f>
              <c:strCache>
                <c:ptCount val="1"/>
                <c:pt idx="0">
                  <c:v>Sentencias condenatorias</c:v>
                </c:pt>
              </c:strCache>
            </c:strRef>
          </c:tx>
          <c:spPr>
            <a:solidFill>
              <a:srgbClr val="D99F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anual'!$E$6:$E$10</c:f>
              <c:numCache>
                <c:formatCode>General</c:formatCode>
                <c:ptCount val="5"/>
                <c:pt idx="0">
                  <c:v>259</c:v>
                </c:pt>
                <c:pt idx="1">
                  <c:v>278</c:v>
                </c:pt>
                <c:pt idx="2">
                  <c:v>338</c:v>
                </c:pt>
                <c:pt idx="3">
                  <c:v>377</c:v>
                </c:pt>
                <c:pt idx="4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68-4DA3-980D-ED4113E86D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9439583"/>
        <c:axId val="739454559"/>
      </c:barChart>
      <c:catAx>
        <c:axId val="7394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9454559"/>
        <c:crosses val="autoZero"/>
        <c:auto val="1"/>
        <c:lblAlgn val="ctr"/>
        <c:lblOffset val="100"/>
        <c:noMultiLvlLbl val="0"/>
      </c:catAx>
      <c:valAx>
        <c:axId val="73945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94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RESULTADOS DE JUSTICIA EN ASI 2016-2020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'II-ASI anual'!$C$5</c:f>
              <c:strCache>
                <c:ptCount val="1"/>
                <c:pt idx="0">
                  <c:v>Denuncias ASI</c:v>
                </c:pt>
              </c:strCache>
            </c:strRef>
          </c:tx>
          <c:spPr>
            <a:solidFill>
              <a:srgbClr val="2444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anual'!$C$6:$C$10</c:f>
              <c:numCache>
                <c:formatCode>General</c:formatCode>
                <c:ptCount val="5"/>
                <c:pt idx="0">
                  <c:v>1512</c:v>
                </c:pt>
                <c:pt idx="1">
                  <c:v>1926</c:v>
                </c:pt>
                <c:pt idx="2">
                  <c:v>1952</c:v>
                </c:pt>
                <c:pt idx="3">
                  <c:v>1977</c:v>
                </c:pt>
                <c:pt idx="4">
                  <c:v>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8-4FB8-BD3B-8D9606B94623}"/>
            </c:ext>
          </c:extLst>
        </c:ser>
        <c:ser>
          <c:idx val="1"/>
          <c:order val="1"/>
          <c:tx>
            <c:strRef>
              <c:f>'II-ASI anual'!$D$5</c:f>
              <c:strCache>
                <c:ptCount val="1"/>
                <c:pt idx="0">
                  <c:v>Casos judicializados</c:v>
                </c:pt>
              </c:strCache>
            </c:strRef>
          </c:tx>
          <c:spPr>
            <a:solidFill>
              <a:srgbClr val="8D9F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anual'!$D$6:$D$10</c:f>
              <c:numCache>
                <c:formatCode>General</c:formatCode>
                <c:ptCount val="5"/>
                <c:pt idx="0">
                  <c:v>302</c:v>
                </c:pt>
                <c:pt idx="1">
                  <c:v>507</c:v>
                </c:pt>
                <c:pt idx="2">
                  <c:v>493</c:v>
                </c:pt>
                <c:pt idx="3">
                  <c:v>818</c:v>
                </c:pt>
                <c:pt idx="4">
                  <c:v>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B8-4FB8-BD3B-8D9606B94623}"/>
            </c:ext>
          </c:extLst>
        </c:ser>
        <c:ser>
          <c:idx val="2"/>
          <c:order val="2"/>
          <c:tx>
            <c:strRef>
              <c:f>'II-ASI anual'!$E$5</c:f>
              <c:strCache>
                <c:ptCount val="1"/>
                <c:pt idx="0">
                  <c:v>Sentencias condenatorias</c:v>
                </c:pt>
              </c:strCache>
            </c:strRef>
          </c:tx>
          <c:spPr>
            <a:solidFill>
              <a:srgbClr val="D99F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anual'!$E$6:$E$10</c:f>
              <c:numCache>
                <c:formatCode>General</c:formatCode>
                <c:ptCount val="5"/>
                <c:pt idx="0">
                  <c:v>259</c:v>
                </c:pt>
                <c:pt idx="1">
                  <c:v>278</c:v>
                </c:pt>
                <c:pt idx="2">
                  <c:v>338</c:v>
                </c:pt>
                <c:pt idx="3">
                  <c:v>377</c:v>
                </c:pt>
                <c:pt idx="4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B8-4FB8-BD3B-8D9606B946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5466399"/>
        <c:axId val="735455583"/>
      </c:barChart>
      <c:catAx>
        <c:axId val="73546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5455583"/>
        <c:crosses val="autoZero"/>
        <c:auto val="1"/>
        <c:lblAlgn val="ctr"/>
        <c:lblOffset val="100"/>
        <c:noMultiLvlLbl val="0"/>
      </c:catAx>
      <c:valAx>
        <c:axId val="73545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5466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dirty="0">
                <a:latin typeface="Arial" panose="020B0604020202020204" pitchFamily="34" charset="0"/>
                <a:cs typeface="Arial" panose="020B0604020202020204" pitchFamily="34" charset="0"/>
              </a:rPr>
              <a:t>INVESTIGACIONES POR ASI REMITIDAS AL MP POR DPI Y ATIC</a:t>
            </a:r>
          </a:p>
          <a:p>
            <a:pPr algn="ctr" rtl="0">
              <a:defRPr/>
            </a:pPr>
            <a:endParaRPr lang="es-HN" dirty="0"/>
          </a:p>
        </c:rich>
      </c:tx>
      <c:layout>
        <c:manualLayout>
          <c:xMode val="edge"/>
          <c:yMode val="edge"/>
          <c:x val="0.119569335083114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'Comparativo DPI- ATIC'!$M$3:$M$13</c:f>
              <c:strCache>
                <c:ptCount val="11"/>
                <c:pt idx="10">
                  <c:v>Denuncias 2016-2020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ATIC'!$L$14:$L$18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ATIC'!$M$14:$M$18</c:f>
            </c:numRef>
          </c:val>
          <c:smooth val="0"/>
          <c:extLst>
            <c:ext xmlns:c16="http://schemas.microsoft.com/office/drawing/2014/chart" uri="{C3380CC4-5D6E-409C-BE32-E72D297353CC}">
              <c16:uniqueId val="{00000000-0C52-4D93-8FBC-4E8659D955CC}"/>
            </c:ext>
          </c:extLst>
        </c:ser>
        <c:ser>
          <c:idx val="1"/>
          <c:order val="1"/>
          <c:tx>
            <c:strRef>
              <c:f>'Comparativo DPI- ATIC'!$N$3:$N$13</c:f>
              <c:strCache>
                <c:ptCount val="11"/>
                <c:pt idx="10">
                  <c:v>DPI</c:v>
                </c:pt>
              </c:strCache>
            </c:strRef>
          </c:tx>
          <c:spPr>
            <a:ln w="28575" cap="rnd">
              <a:solidFill>
                <a:srgbClr val="9A191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ATIC'!$L$14:$L$18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ATIC'!$N$14:$N$18</c:f>
              <c:numCache>
                <c:formatCode>General</c:formatCode>
                <c:ptCount val="5"/>
                <c:pt idx="0">
                  <c:v>280</c:v>
                </c:pt>
                <c:pt idx="1">
                  <c:v>453</c:v>
                </c:pt>
                <c:pt idx="2">
                  <c:v>470</c:v>
                </c:pt>
                <c:pt idx="3">
                  <c:v>984</c:v>
                </c:pt>
                <c:pt idx="4">
                  <c:v>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52-4D93-8FBC-4E8659D955CC}"/>
            </c:ext>
          </c:extLst>
        </c:ser>
        <c:ser>
          <c:idx val="2"/>
          <c:order val="2"/>
          <c:tx>
            <c:strRef>
              <c:f>'Comparativo DPI- ATIC'!$O$3:$O$13</c:f>
              <c:strCache>
                <c:ptCount val="11"/>
                <c:pt idx="10">
                  <c:v>ATIC</c:v>
                </c:pt>
              </c:strCache>
            </c:strRef>
          </c:tx>
          <c:spPr>
            <a:ln w="28575" cap="rnd">
              <a:solidFill>
                <a:srgbClr val="8D9FA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ATIC'!$L$14:$L$18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ATIC'!$O$14:$O$18</c:f>
              <c:numCache>
                <c:formatCode>General</c:formatCode>
                <c:ptCount val="5"/>
                <c:pt idx="0">
                  <c:v>128</c:v>
                </c:pt>
                <c:pt idx="1">
                  <c:v>291</c:v>
                </c:pt>
                <c:pt idx="2">
                  <c:v>299</c:v>
                </c:pt>
                <c:pt idx="3">
                  <c:v>278</c:v>
                </c:pt>
                <c:pt idx="4">
                  <c:v>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52-4D93-8FBC-4E8659D955C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39438335"/>
        <c:axId val="739462047"/>
      </c:lineChart>
      <c:catAx>
        <c:axId val="73943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9462047"/>
        <c:crosses val="autoZero"/>
        <c:auto val="1"/>
        <c:lblAlgn val="ctr"/>
        <c:lblOffset val="100"/>
        <c:noMultiLvlLbl val="0"/>
      </c:catAx>
      <c:valAx>
        <c:axId val="73946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943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DENUNCIAS ASI</a:t>
            </a:r>
            <a:r>
              <a:rPr lang="es-ES" baseline="0" dirty="0"/>
              <a:t> REGISTRADAS VRS. INVESTIGACIONES</a:t>
            </a:r>
            <a:endParaRPr lang="es-H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'Comparativo DPI- ATIC'!$C$4</c:f>
              <c:strCache>
                <c:ptCount val="1"/>
                <c:pt idx="0">
                  <c:v>Denuncias 2016-2020</c:v>
                </c:pt>
              </c:strCache>
            </c:strRef>
          </c:tx>
          <c:spPr>
            <a:solidFill>
              <a:srgbClr val="8D9F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ATIC'!$B$5:$B$9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ATIC'!$C$5:$C$9</c:f>
              <c:numCache>
                <c:formatCode>General</c:formatCode>
                <c:ptCount val="5"/>
                <c:pt idx="0">
                  <c:v>1512</c:v>
                </c:pt>
                <c:pt idx="1">
                  <c:v>1926</c:v>
                </c:pt>
                <c:pt idx="2">
                  <c:v>1952</c:v>
                </c:pt>
                <c:pt idx="3">
                  <c:v>1977</c:v>
                </c:pt>
                <c:pt idx="4">
                  <c:v>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5-49ED-A0EF-F3AC3E1AD9DD}"/>
            </c:ext>
          </c:extLst>
        </c:ser>
        <c:ser>
          <c:idx val="1"/>
          <c:order val="1"/>
          <c:tx>
            <c:strRef>
              <c:f>'Comparativo DPI- ATIC'!$D$4</c:f>
              <c:strCache>
                <c:ptCount val="1"/>
                <c:pt idx="0">
                  <c:v>DPI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ATIC'!$B$5:$B$9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ATIC'!$D$5:$D$9</c:f>
            </c:numRef>
          </c:val>
          <c:extLst>
            <c:ext xmlns:c16="http://schemas.microsoft.com/office/drawing/2014/chart" uri="{C3380CC4-5D6E-409C-BE32-E72D297353CC}">
              <c16:uniqueId val="{00000001-8DC5-49ED-A0EF-F3AC3E1AD9DD}"/>
            </c:ext>
          </c:extLst>
        </c:ser>
        <c:ser>
          <c:idx val="2"/>
          <c:order val="2"/>
          <c:tx>
            <c:strRef>
              <c:f>'Comparativo DPI- ATIC'!$E$4</c:f>
              <c:strCache>
                <c:ptCount val="1"/>
                <c:pt idx="0">
                  <c:v>ATIC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ATIC'!$B$5:$B$9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ATIC'!$E$5:$E$9</c:f>
            </c:numRef>
          </c:val>
          <c:extLst>
            <c:ext xmlns:c16="http://schemas.microsoft.com/office/drawing/2014/chart" uri="{C3380CC4-5D6E-409C-BE32-E72D297353CC}">
              <c16:uniqueId val="{00000002-8DC5-49ED-A0EF-F3AC3E1AD9DD}"/>
            </c:ext>
          </c:extLst>
        </c:ser>
        <c:ser>
          <c:idx val="3"/>
          <c:order val="3"/>
          <c:tx>
            <c:strRef>
              <c:f>'Comparativo DPI- ATIC'!$F$4</c:f>
              <c:strCache>
                <c:ptCount val="1"/>
                <c:pt idx="0">
                  <c:v>TOTAL IF</c:v>
                </c:pt>
              </c:strCache>
            </c:strRef>
          </c:tx>
          <c:spPr>
            <a:solidFill>
              <a:srgbClr val="D99F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ATIC'!$B$5:$B$9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ATIC'!$F$5:$F$9</c:f>
              <c:numCache>
                <c:formatCode>General</c:formatCode>
                <c:ptCount val="5"/>
                <c:pt idx="0">
                  <c:v>408</c:v>
                </c:pt>
                <c:pt idx="1">
                  <c:v>744</c:v>
                </c:pt>
                <c:pt idx="2">
                  <c:v>769</c:v>
                </c:pt>
                <c:pt idx="3">
                  <c:v>1262</c:v>
                </c:pt>
                <c:pt idx="4">
                  <c:v>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C5-49ED-A0EF-F3AC3E1AD9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7619759"/>
        <c:axId val="477620591"/>
      </c:barChart>
      <c:catAx>
        <c:axId val="47761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7620591"/>
        <c:crosses val="autoZero"/>
        <c:auto val="1"/>
        <c:lblAlgn val="ctr"/>
        <c:lblOffset val="100"/>
        <c:noMultiLvlLbl val="0"/>
      </c:catAx>
      <c:valAx>
        <c:axId val="47762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761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'[Gráfico 3 en Microsoft PowerPoint]Sheet1'!$B$1:$E$1</cx:f>
        <cx:lvl ptCount="4">
          <cx:pt idx="0">Denuncias</cx:pt>
          <cx:pt idx="1">Investigaciones</cx:pt>
          <cx:pt idx="2">Judicializaciones</cx:pt>
          <cx:pt idx="3">S. condenatorias</cx:pt>
        </cx:lvl>
      </cx:strDim>
      <cx:numDim type="val">
        <cx:f dir="row">'[Gráfico 3 en Microsoft PowerPoint]Sheet1'!$B$2:$E$2</cx:f>
        <cx:lvl ptCount="4" formatCode="General">
          <cx:pt idx="0">8945</cx:pt>
          <cx:pt idx="1">4014</cx:pt>
          <cx:pt idx="2">2499</cx:pt>
          <cx:pt idx="3">1454</cx:pt>
        </cx:lvl>
      </cx:numDim>
    </cx:data>
  </cx:chartData>
  <cx:chart>
    <cx:title pos="t" align="ctr" overlay="0">
      <cx:tx>
        <cx:txData>
          <cx:v>Resultados - Respuesta judicial- ASI 2016-2020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500" b="1"/>
          </a:pPr>
          <a:r>
            <a:rPr lang="es-ES" sz="16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Resultados - Respuesta judicial- ASI 2016-2020</a:t>
          </a:r>
        </a:p>
      </cx:txPr>
    </cx:title>
    <cx:plotArea>
      <cx:plotAreaRegion>
        <cx:series layoutId="funnel" uniqueId="{64BDF2D4-9B56-4976-A023-B5CB990B44C1}">
          <cx:spPr>
            <a:solidFill>
              <a:srgbClr val="8D9FA6"/>
            </a:solidFill>
          </cx:spPr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500" b="0" i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s-HN" sz="15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2E2EC-1F70-4B81-A67C-65717E98AFF7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HN"/>
        </a:p>
      </dgm:t>
    </dgm:pt>
    <dgm:pt modelId="{33EA8390-6C04-463C-91F0-4C941661D269}">
      <dgm:prSet phldrT="[Texto]" custT="1"/>
      <dgm:spPr/>
      <dgm:t>
        <a:bodyPr/>
        <a:lstStyle/>
        <a:p>
          <a:r>
            <a:rPr lang="es-MX" sz="20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SEDUCCIÓN</a:t>
          </a:r>
          <a:endParaRPr lang="es-HN" sz="20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1702E-1E77-40E2-A10C-773359B72778}" type="parTrans" cxnId="{6FF397C2-0AB8-49E1-B7A6-2001EA953FE9}">
      <dgm:prSet/>
      <dgm:spPr/>
      <dgm:t>
        <a:bodyPr/>
        <a:lstStyle/>
        <a:p>
          <a:endParaRPr lang="es-HN"/>
        </a:p>
      </dgm:t>
    </dgm:pt>
    <dgm:pt modelId="{5008918F-309B-4582-829C-720459E1C3E5}" type="sibTrans" cxnId="{6FF397C2-0AB8-49E1-B7A6-2001EA953FE9}">
      <dgm:prSet/>
      <dgm:spPr/>
      <dgm:t>
        <a:bodyPr/>
        <a:lstStyle/>
        <a:p>
          <a:endParaRPr lang="es-HN"/>
        </a:p>
      </dgm:t>
    </dgm:pt>
    <dgm:pt modelId="{7A2725E3-7699-446E-A2BD-B803B3EC87DE}">
      <dgm:prSet phldrT="[Texto]" custT="1"/>
      <dgm:spPr/>
      <dgm:t>
        <a:bodyPr/>
        <a:lstStyle/>
        <a:p>
          <a:r>
            <a:rPr lang="es-MX" sz="20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SECRETO</a:t>
          </a:r>
          <a:endParaRPr lang="es-HN" sz="20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EBAE3-3F83-473C-AB6A-C7A08792899F}" type="parTrans" cxnId="{B4D13F24-6E1B-468B-8115-49043646E1C8}">
      <dgm:prSet/>
      <dgm:spPr/>
      <dgm:t>
        <a:bodyPr/>
        <a:lstStyle/>
        <a:p>
          <a:endParaRPr lang="es-HN"/>
        </a:p>
      </dgm:t>
    </dgm:pt>
    <dgm:pt modelId="{F39A35A6-4B3A-436E-A0C4-198CC7DBC6CF}" type="sibTrans" cxnId="{B4D13F24-6E1B-468B-8115-49043646E1C8}">
      <dgm:prSet/>
      <dgm:spPr/>
      <dgm:t>
        <a:bodyPr/>
        <a:lstStyle/>
        <a:p>
          <a:endParaRPr lang="es-HN"/>
        </a:p>
      </dgm:t>
    </dgm:pt>
    <dgm:pt modelId="{4E59A067-E6DD-4629-BB48-8B027CDB4514}">
      <dgm:prSet phldrT="[Texto]" custT="1"/>
      <dgm:spPr/>
      <dgm:t>
        <a:bodyPr/>
        <a:lstStyle/>
        <a:p>
          <a:pPr algn="ctr"/>
          <a:r>
            <a:rPr lang="es-MX" sz="2000" b="1" dirty="0">
              <a:solidFill>
                <a:srgbClr val="9A1915"/>
              </a:solidFill>
              <a:latin typeface="Arial" panose="020B0604020202020204" pitchFamily="34" charset="0"/>
              <a:cs typeface="Arial" panose="020B0604020202020204" pitchFamily="34" charset="0"/>
            </a:rPr>
            <a:t>ABUSO</a:t>
          </a:r>
          <a:endParaRPr lang="es-HN" sz="2000" b="1" dirty="0">
            <a:solidFill>
              <a:srgbClr val="9A191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C393A-8CFA-4B95-9149-3680D9A31DA9}" type="parTrans" cxnId="{4501DC1A-EA56-40C0-90AD-2473E09B5C8A}">
      <dgm:prSet/>
      <dgm:spPr/>
      <dgm:t>
        <a:bodyPr/>
        <a:lstStyle/>
        <a:p>
          <a:endParaRPr lang="es-HN"/>
        </a:p>
      </dgm:t>
    </dgm:pt>
    <dgm:pt modelId="{5D79250C-CB20-4F42-8BF0-029C9C86777C}" type="sibTrans" cxnId="{4501DC1A-EA56-40C0-90AD-2473E09B5C8A}">
      <dgm:prSet/>
      <dgm:spPr/>
      <dgm:t>
        <a:bodyPr/>
        <a:lstStyle/>
        <a:p>
          <a:endParaRPr lang="es-HN"/>
        </a:p>
      </dgm:t>
    </dgm:pt>
    <dgm:pt modelId="{384FCBCA-054A-4E6D-B3E5-788BE246BE7C}">
      <dgm:prSet phldrT="[Texto]" custT="1"/>
      <dgm:spPr/>
      <dgm:t>
        <a:bodyPr/>
        <a:lstStyle/>
        <a:p>
          <a:r>
            <a:rPr lang="es-MX" sz="17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RETRACTACIÓN</a:t>
          </a:r>
          <a:endParaRPr lang="es-HN" sz="17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40FF3-E333-432E-9F5A-523BFFB2C46A}" type="parTrans" cxnId="{0A8770E5-CC0B-4A4F-BE10-1A6C0DFBA2C1}">
      <dgm:prSet/>
      <dgm:spPr/>
      <dgm:t>
        <a:bodyPr/>
        <a:lstStyle/>
        <a:p>
          <a:endParaRPr lang="es-HN"/>
        </a:p>
      </dgm:t>
    </dgm:pt>
    <dgm:pt modelId="{1C06ECFF-87AC-4021-8B72-BBA7EC548CDE}" type="sibTrans" cxnId="{0A8770E5-CC0B-4A4F-BE10-1A6C0DFBA2C1}">
      <dgm:prSet/>
      <dgm:spPr/>
      <dgm:t>
        <a:bodyPr/>
        <a:lstStyle/>
        <a:p>
          <a:endParaRPr lang="es-HN"/>
        </a:p>
      </dgm:t>
    </dgm:pt>
    <dgm:pt modelId="{7F2E66F7-4578-4F07-A1DD-E30006C729C3}">
      <dgm:prSet phldrT="[Texto]" custT="1"/>
      <dgm:spPr/>
      <dgm:t>
        <a:bodyPr/>
        <a:lstStyle/>
        <a:p>
          <a:r>
            <a:rPr lang="es-MX" sz="20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REVELACIÓN</a:t>
          </a:r>
          <a:endParaRPr lang="es-HN" sz="20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AD0E0-6CD4-4A2E-845B-9923B8483EA4}" type="parTrans" cxnId="{39F00956-9045-4E19-B8BD-2F7DABCE42B7}">
      <dgm:prSet/>
      <dgm:spPr/>
      <dgm:t>
        <a:bodyPr/>
        <a:lstStyle/>
        <a:p>
          <a:endParaRPr lang="es-HN"/>
        </a:p>
      </dgm:t>
    </dgm:pt>
    <dgm:pt modelId="{3D33BE26-1596-4EBE-AF5C-035E189A01DE}" type="sibTrans" cxnId="{39F00956-9045-4E19-B8BD-2F7DABCE42B7}">
      <dgm:prSet/>
      <dgm:spPr/>
      <dgm:t>
        <a:bodyPr/>
        <a:lstStyle/>
        <a:p>
          <a:endParaRPr lang="es-HN"/>
        </a:p>
      </dgm:t>
    </dgm:pt>
    <dgm:pt modelId="{62CFD9AA-7168-4007-860C-9391854FD7D3}" type="pres">
      <dgm:prSet presAssocID="{CB92E2EC-1F70-4B81-A67C-65717E98AFF7}" presName="rootnode" presStyleCnt="0">
        <dgm:presLayoutVars>
          <dgm:chMax/>
          <dgm:chPref/>
          <dgm:dir/>
          <dgm:animLvl val="lvl"/>
        </dgm:presLayoutVars>
      </dgm:prSet>
      <dgm:spPr/>
    </dgm:pt>
    <dgm:pt modelId="{EDADBC17-025B-40E0-BD19-F7E29CE7BCA4}" type="pres">
      <dgm:prSet presAssocID="{33EA8390-6C04-463C-91F0-4C941661D269}" presName="composite" presStyleCnt="0"/>
      <dgm:spPr/>
    </dgm:pt>
    <dgm:pt modelId="{C842DE08-5B33-48F3-A36A-51676E9EF482}" type="pres">
      <dgm:prSet presAssocID="{33EA8390-6C04-463C-91F0-4C941661D269}" presName="LShape" presStyleLbl="alignNode1" presStyleIdx="0" presStyleCnt="9" custLinFactNeighborX="-584" custLinFactNeighborY="-1262"/>
      <dgm:spPr>
        <a:solidFill>
          <a:srgbClr val="244459">
            <a:alpha val="90000"/>
          </a:srgbClr>
        </a:solidFill>
      </dgm:spPr>
    </dgm:pt>
    <dgm:pt modelId="{7CBEFEC8-6D61-4B13-AD39-6C5555DB0754}" type="pres">
      <dgm:prSet presAssocID="{33EA8390-6C04-463C-91F0-4C941661D269}" presName="ParentText" presStyleLbl="revTx" presStyleIdx="0" presStyleCnt="5" custScaleX="112784" custLinFactNeighborX="3235">
        <dgm:presLayoutVars>
          <dgm:chMax val="0"/>
          <dgm:chPref val="0"/>
          <dgm:bulletEnabled val="1"/>
        </dgm:presLayoutVars>
      </dgm:prSet>
      <dgm:spPr/>
    </dgm:pt>
    <dgm:pt modelId="{84C66EFD-B872-4649-9620-98F56A8BA09E}" type="pres">
      <dgm:prSet presAssocID="{33EA8390-6C04-463C-91F0-4C941661D269}" presName="Triangle" presStyleLbl="alignNode1" presStyleIdx="1" presStyleCnt="9"/>
      <dgm:spPr>
        <a:solidFill>
          <a:srgbClr val="244459">
            <a:alpha val="85000"/>
          </a:srgbClr>
        </a:solidFill>
      </dgm:spPr>
    </dgm:pt>
    <dgm:pt modelId="{9E8F73DF-1522-43C5-B3A2-ECD96631311B}" type="pres">
      <dgm:prSet presAssocID="{5008918F-309B-4582-829C-720459E1C3E5}" presName="sibTrans" presStyleCnt="0"/>
      <dgm:spPr/>
    </dgm:pt>
    <dgm:pt modelId="{F2F0611D-F0C8-456A-A749-1C0A63D39190}" type="pres">
      <dgm:prSet presAssocID="{5008918F-309B-4582-829C-720459E1C3E5}" presName="space" presStyleCnt="0"/>
      <dgm:spPr/>
    </dgm:pt>
    <dgm:pt modelId="{9C6C0666-DCC9-4177-B01A-D5243D3C6FA9}" type="pres">
      <dgm:prSet presAssocID="{4E59A067-E6DD-4629-BB48-8B027CDB4514}" presName="composite" presStyleCnt="0"/>
      <dgm:spPr/>
    </dgm:pt>
    <dgm:pt modelId="{C92C6185-5D27-4CD4-876D-8DD8196E78F4}" type="pres">
      <dgm:prSet presAssocID="{4E59A067-E6DD-4629-BB48-8B027CDB4514}" presName="LShape" presStyleLbl="alignNode1" presStyleIdx="2" presStyleCnt="9" custLinFactNeighborY="0"/>
      <dgm:spPr>
        <a:solidFill>
          <a:srgbClr val="244459">
            <a:alpha val="80000"/>
          </a:srgbClr>
        </a:solidFill>
      </dgm:spPr>
    </dgm:pt>
    <dgm:pt modelId="{C4AF4F4C-9E0C-4698-B6E4-8D7BEDF2A137}" type="pres">
      <dgm:prSet presAssocID="{4E59A067-E6DD-4629-BB48-8B027CDB4514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62CA906-7E84-4444-98A5-7EC270B80A1F}" type="pres">
      <dgm:prSet presAssocID="{4E59A067-E6DD-4629-BB48-8B027CDB4514}" presName="Triangle" presStyleLbl="alignNode1" presStyleIdx="3" presStyleCnt="9"/>
      <dgm:spPr>
        <a:solidFill>
          <a:srgbClr val="244459">
            <a:alpha val="75000"/>
          </a:srgbClr>
        </a:solidFill>
      </dgm:spPr>
    </dgm:pt>
    <dgm:pt modelId="{AB7ED3DE-AB0A-451B-A220-9AB1BDBB4688}" type="pres">
      <dgm:prSet presAssocID="{5D79250C-CB20-4F42-8BF0-029C9C86777C}" presName="sibTrans" presStyleCnt="0"/>
      <dgm:spPr/>
    </dgm:pt>
    <dgm:pt modelId="{BD3F61D4-01A6-496B-AECC-4F222DC6ADEA}" type="pres">
      <dgm:prSet presAssocID="{5D79250C-CB20-4F42-8BF0-029C9C86777C}" presName="space" presStyleCnt="0"/>
      <dgm:spPr/>
    </dgm:pt>
    <dgm:pt modelId="{191FC3D3-A3E0-4FF0-BFE0-360968C686C4}" type="pres">
      <dgm:prSet presAssocID="{7A2725E3-7699-446E-A2BD-B803B3EC87DE}" presName="composite" presStyleCnt="0"/>
      <dgm:spPr/>
    </dgm:pt>
    <dgm:pt modelId="{8CEA55A8-B8D5-4114-84B4-CFF755CBC5D9}" type="pres">
      <dgm:prSet presAssocID="{7A2725E3-7699-446E-A2BD-B803B3EC87DE}" presName="LShape" presStyleLbl="alignNode1" presStyleIdx="4" presStyleCnt="9"/>
      <dgm:spPr>
        <a:solidFill>
          <a:srgbClr val="244459">
            <a:alpha val="70000"/>
          </a:srgbClr>
        </a:solidFill>
      </dgm:spPr>
    </dgm:pt>
    <dgm:pt modelId="{CE7C27BD-02BA-47DB-A6FA-E35B1A72412C}" type="pres">
      <dgm:prSet presAssocID="{7A2725E3-7699-446E-A2BD-B803B3EC87D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030289D-2FB4-44D6-A9A8-86F5225E8F7A}" type="pres">
      <dgm:prSet presAssocID="{7A2725E3-7699-446E-A2BD-B803B3EC87DE}" presName="Triangle" presStyleLbl="alignNode1" presStyleIdx="5" presStyleCnt="9"/>
      <dgm:spPr>
        <a:solidFill>
          <a:srgbClr val="244459">
            <a:alpha val="65000"/>
          </a:srgbClr>
        </a:solidFill>
      </dgm:spPr>
    </dgm:pt>
    <dgm:pt modelId="{8BAAF825-0A6A-4F00-A9E1-29BD2A901E0E}" type="pres">
      <dgm:prSet presAssocID="{F39A35A6-4B3A-436E-A0C4-198CC7DBC6CF}" presName="sibTrans" presStyleCnt="0"/>
      <dgm:spPr/>
    </dgm:pt>
    <dgm:pt modelId="{F1BF9E9B-5BC9-4113-B308-2D52FCA3430C}" type="pres">
      <dgm:prSet presAssocID="{F39A35A6-4B3A-436E-A0C4-198CC7DBC6CF}" presName="space" presStyleCnt="0"/>
      <dgm:spPr/>
    </dgm:pt>
    <dgm:pt modelId="{1DDC756A-C6B1-4E62-9511-69821465BAD0}" type="pres">
      <dgm:prSet presAssocID="{7F2E66F7-4578-4F07-A1DD-E30006C729C3}" presName="composite" presStyleCnt="0"/>
      <dgm:spPr/>
    </dgm:pt>
    <dgm:pt modelId="{2B1B4395-5FD9-4F9D-98F9-52A5D9B94F2D}" type="pres">
      <dgm:prSet presAssocID="{7F2E66F7-4578-4F07-A1DD-E30006C729C3}" presName="LShape" presStyleLbl="alignNode1" presStyleIdx="6" presStyleCnt="9"/>
      <dgm:spPr>
        <a:solidFill>
          <a:srgbClr val="244459">
            <a:alpha val="60000"/>
          </a:srgbClr>
        </a:solidFill>
      </dgm:spPr>
    </dgm:pt>
    <dgm:pt modelId="{486498FD-A4D5-4ADF-B0BB-9128FFC4DF6F}" type="pres">
      <dgm:prSet presAssocID="{7F2E66F7-4578-4F07-A1DD-E30006C729C3}" presName="ParentText" presStyleLbl="revTx" presStyleIdx="3" presStyleCnt="5" custScaleX="115056" custLinFactNeighborX="6849">
        <dgm:presLayoutVars>
          <dgm:chMax val="0"/>
          <dgm:chPref val="0"/>
          <dgm:bulletEnabled val="1"/>
        </dgm:presLayoutVars>
      </dgm:prSet>
      <dgm:spPr/>
    </dgm:pt>
    <dgm:pt modelId="{9B182A1B-D908-4C06-82B5-9B86704DFEC8}" type="pres">
      <dgm:prSet presAssocID="{7F2E66F7-4578-4F07-A1DD-E30006C729C3}" presName="Triangle" presStyleLbl="alignNode1" presStyleIdx="7" presStyleCnt="9"/>
      <dgm:spPr/>
    </dgm:pt>
    <dgm:pt modelId="{EC4DEB80-E90B-49C4-8D64-6FE9E04DCD82}" type="pres">
      <dgm:prSet presAssocID="{3D33BE26-1596-4EBE-AF5C-035E189A01DE}" presName="sibTrans" presStyleCnt="0"/>
      <dgm:spPr/>
    </dgm:pt>
    <dgm:pt modelId="{F2EA91C5-2E8E-4F61-8E2C-7A6E7B8ECB5F}" type="pres">
      <dgm:prSet presAssocID="{3D33BE26-1596-4EBE-AF5C-035E189A01DE}" presName="space" presStyleCnt="0"/>
      <dgm:spPr/>
    </dgm:pt>
    <dgm:pt modelId="{DC272DED-3425-4C14-91AC-0FCC53A0BAC5}" type="pres">
      <dgm:prSet presAssocID="{384FCBCA-054A-4E6D-B3E5-788BE246BE7C}" presName="composite" presStyleCnt="0"/>
      <dgm:spPr/>
    </dgm:pt>
    <dgm:pt modelId="{A9CD1793-9CCE-4455-9A77-63B639DD5B87}" type="pres">
      <dgm:prSet presAssocID="{384FCBCA-054A-4E6D-B3E5-788BE246BE7C}" presName="LShape" presStyleLbl="alignNode1" presStyleIdx="8" presStyleCnt="9" custLinFactNeighborX="246" custLinFactNeighborY="-3101"/>
      <dgm:spPr>
        <a:solidFill>
          <a:srgbClr val="244459">
            <a:alpha val="50000"/>
          </a:srgbClr>
        </a:solidFill>
      </dgm:spPr>
    </dgm:pt>
    <dgm:pt modelId="{7DAB8D0B-39EB-4D76-8CEC-1E2CA1B8ABC3}" type="pres">
      <dgm:prSet presAssocID="{384FCBCA-054A-4E6D-B3E5-788BE246BE7C}" presName="ParentText" presStyleLbl="revTx" presStyleIdx="4" presStyleCnt="5" custScaleX="117441" custLinFactNeighborX="9061">
        <dgm:presLayoutVars>
          <dgm:chMax val="0"/>
          <dgm:chPref val="0"/>
          <dgm:bulletEnabled val="1"/>
        </dgm:presLayoutVars>
      </dgm:prSet>
      <dgm:spPr/>
    </dgm:pt>
  </dgm:ptLst>
  <dgm:cxnLst>
    <dgm:cxn modelId="{4501DC1A-EA56-40C0-90AD-2473E09B5C8A}" srcId="{CB92E2EC-1F70-4B81-A67C-65717E98AFF7}" destId="{4E59A067-E6DD-4629-BB48-8B027CDB4514}" srcOrd="1" destOrd="0" parTransId="{843C393A-8CFA-4B95-9149-3680D9A31DA9}" sibTransId="{5D79250C-CB20-4F42-8BF0-029C9C86777C}"/>
    <dgm:cxn modelId="{8AF85E20-AB72-4E2C-81CA-A4160E073240}" type="presOf" srcId="{7F2E66F7-4578-4F07-A1DD-E30006C729C3}" destId="{486498FD-A4D5-4ADF-B0BB-9128FFC4DF6F}" srcOrd="0" destOrd="0" presId="urn:microsoft.com/office/officeart/2009/3/layout/StepUpProcess"/>
    <dgm:cxn modelId="{B4D13F24-6E1B-468B-8115-49043646E1C8}" srcId="{CB92E2EC-1F70-4B81-A67C-65717E98AFF7}" destId="{7A2725E3-7699-446E-A2BD-B803B3EC87DE}" srcOrd="2" destOrd="0" parTransId="{60CEBAE3-3F83-473C-AB6A-C7A08792899F}" sibTransId="{F39A35A6-4B3A-436E-A0C4-198CC7DBC6CF}"/>
    <dgm:cxn modelId="{39F00956-9045-4E19-B8BD-2F7DABCE42B7}" srcId="{CB92E2EC-1F70-4B81-A67C-65717E98AFF7}" destId="{7F2E66F7-4578-4F07-A1DD-E30006C729C3}" srcOrd="3" destOrd="0" parTransId="{B97AD0E0-6CD4-4A2E-845B-9923B8483EA4}" sibTransId="{3D33BE26-1596-4EBE-AF5C-035E189A01DE}"/>
    <dgm:cxn modelId="{5B6E8E56-C967-4937-80A7-F4CCFBBEF5B0}" type="presOf" srcId="{4E59A067-E6DD-4629-BB48-8B027CDB4514}" destId="{C4AF4F4C-9E0C-4698-B6E4-8D7BEDF2A137}" srcOrd="0" destOrd="0" presId="urn:microsoft.com/office/officeart/2009/3/layout/StepUpProcess"/>
    <dgm:cxn modelId="{199EB676-6ACA-45BC-9678-C308CBF16122}" type="presOf" srcId="{33EA8390-6C04-463C-91F0-4C941661D269}" destId="{7CBEFEC8-6D61-4B13-AD39-6C5555DB0754}" srcOrd="0" destOrd="0" presId="urn:microsoft.com/office/officeart/2009/3/layout/StepUpProcess"/>
    <dgm:cxn modelId="{C3752193-270D-4090-8DA7-CCAD7370EDDC}" type="presOf" srcId="{7A2725E3-7699-446E-A2BD-B803B3EC87DE}" destId="{CE7C27BD-02BA-47DB-A6FA-E35B1A72412C}" srcOrd="0" destOrd="0" presId="urn:microsoft.com/office/officeart/2009/3/layout/StepUpProcess"/>
    <dgm:cxn modelId="{D536C6A5-6652-4759-A280-E1DC44952782}" type="presOf" srcId="{384FCBCA-054A-4E6D-B3E5-788BE246BE7C}" destId="{7DAB8D0B-39EB-4D76-8CEC-1E2CA1B8ABC3}" srcOrd="0" destOrd="0" presId="urn:microsoft.com/office/officeart/2009/3/layout/StepUpProcess"/>
    <dgm:cxn modelId="{6FF397C2-0AB8-49E1-B7A6-2001EA953FE9}" srcId="{CB92E2EC-1F70-4B81-A67C-65717E98AFF7}" destId="{33EA8390-6C04-463C-91F0-4C941661D269}" srcOrd="0" destOrd="0" parTransId="{8CC1702E-1E77-40E2-A10C-773359B72778}" sibTransId="{5008918F-309B-4582-829C-720459E1C3E5}"/>
    <dgm:cxn modelId="{27EACFCD-67CA-47EC-AA65-512B934E6F9D}" type="presOf" srcId="{CB92E2EC-1F70-4B81-A67C-65717E98AFF7}" destId="{62CFD9AA-7168-4007-860C-9391854FD7D3}" srcOrd="0" destOrd="0" presId="urn:microsoft.com/office/officeart/2009/3/layout/StepUpProcess"/>
    <dgm:cxn modelId="{0A8770E5-CC0B-4A4F-BE10-1A6C0DFBA2C1}" srcId="{CB92E2EC-1F70-4B81-A67C-65717E98AFF7}" destId="{384FCBCA-054A-4E6D-B3E5-788BE246BE7C}" srcOrd="4" destOrd="0" parTransId="{71A40FF3-E333-432E-9F5A-523BFFB2C46A}" sibTransId="{1C06ECFF-87AC-4021-8B72-BBA7EC548CDE}"/>
    <dgm:cxn modelId="{2FAE6732-5672-4838-A2D9-8709CF040541}" type="presParOf" srcId="{62CFD9AA-7168-4007-860C-9391854FD7D3}" destId="{EDADBC17-025B-40E0-BD19-F7E29CE7BCA4}" srcOrd="0" destOrd="0" presId="urn:microsoft.com/office/officeart/2009/3/layout/StepUpProcess"/>
    <dgm:cxn modelId="{990F24AC-3E7E-4372-86CC-6897DB88D5A7}" type="presParOf" srcId="{EDADBC17-025B-40E0-BD19-F7E29CE7BCA4}" destId="{C842DE08-5B33-48F3-A36A-51676E9EF482}" srcOrd="0" destOrd="0" presId="urn:microsoft.com/office/officeart/2009/3/layout/StepUpProcess"/>
    <dgm:cxn modelId="{9D8783F5-E293-4EBC-81D7-4B257EB3DDEE}" type="presParOf" srcId="{EDADBC17-025B-40E0-BD19-F7E29CE7BCA4}" destId="{7CBEFEC8-6D61-4B13-AD39-6C5555DB0754}" srcOrd="1" destOrd="0" presId="urn:microsoft.com/office/officeart/2009/3/layout/StepUpProcess"/>
    <dgm:cxn modelId="{AAB82D8F-2EA2-4779-8BD9-532556B5D00A}" type="presParOf" srcId="{EDADBC17-025B-40E0-BD19-F7E29CE7BCA4}" destId="{84C66EFD-B872-4649-9620-98F56A8BA09E}" srcOrd="2" destOrd="0" presId="urn:microsoft.com/office/officeart/2009/3/layout/StepUpProcess"/>
    <dgm:cxn modelId="{E5FEAAE5-9DFE-4F57-9BB1-416DF38BDAEA}" type="presParOf" srcId="{62CFD9AA-7168-4007-860C-9391854FD7D3}" destId="{9E8F73DF-1522-43C5-B3A2-ECD96631311B}" srcOrd="1" destOrd="0" presId="urn:microsoft.com/office/officeart/2009/3/layout/StepUpProcess"/>
    <dgm:cxn modelId="{2EC9680D-595F-4BFD-831D-31C6858A2976}" type="presParOf" srcId="{9E8F73DF-1522-43C5-B3A2-ECD96631311B}" destId="{F2F0611D-F0C8-456A-A749-1C0A63D39190}" srcOrd="0" destOrd="0" presId="urn:microsoft.com/office/officeart/2009/3/layout/StepUpProcess"/>
    <dgm:cxn modelId="{085AA651-EA8B-4B26-9E19-165D3B380111}" type="presParOf" srcId="{62CFD9AA-7168-4007-860C-9391854FD7D3}" destId="{9C6C0666-DCC9-4177-B01A-D5243D3C6FA9}" srcOrd="2" destOrd="0" presId="urn:microsoft.com/office/officeart/2009/3/layout/StepUpProcess"/>
    <dgm:cxn modelId="{4CAE8FE9-B2A4-4554-ABE8-BFB752DB63A9}" type="presParOf" srcId="{9C6C0666-DCC9-4177-B01A-D5243D3C6FA9}" destId="{C92C6185-5D27-4CD4-876D-8DD8196E78F4}" srcOrd="0" destOrd="0" presId="urn:microsoft.com/office/officeart/2009/3/layout/StepUpProcess"/>
    <dgm:cxn modelId="{D8CC88CA-65AC-4342-BC53-F28711753437}" type="presParOf" srcId="{9C6C0666-DCC9-4177-B01A-D5243D3C6FA9}" destId="{C4AF4F4C-9E0C-4698-B6E4-8D7BEDF2A137}" srcOrd="1" destOrd="0" presId="urn:microsoft.com/office/officeart/2009/3/layout/StepUpProcess"/>
    <dgm:cxn modelId="{57B1D929-36DD-4998-B970-98EE503435D5}" type="presParOf" srcId="{9C6C0666-DCC9-4177-B01A-D5243D3C6FA9}" destId="{862CA906-7E84-4444-98A5-7EC270B80A1F}" srcOrd="2" destOrd="0" presId="urn:microsoft.com/office/officeart/2009/3/layout/StepUpProcess"/>
    <dgm:cxn modelId="{C0E0BD6B-F4AD-4F87-B8E4-7F221525526E}" type="presParOf" srcId="{62CFD9AA-7168-4007-860C-9391854FD7D3}" destId="{AB7ED3DE-AB0A-451B-A220-9AB1BDBB4688}" srcOrd="3" destOrd="0" presId="urn:microsoft.com/office/officeart/2009/3/layout/StepUpProcess"/>
    <dgm:cxn modelId="{87B5653B-13BC-460D-97E5-6194C0F18428}" type="presParOf" srcId="{AB7ED3DE-AB0A-451B-A220-9AB1BDBB4688}" destId="{BD3F61D4-01A6-496B-AECC-4F222DC6ADEA}" srcOrd="0" destOrd="0" presId="urn:microsoft.com/office/officeart/2009/3/layout/StepUpProcess"/>
    <dgm:cxn modelId="{1B9561FF-A179-494E-8FE2-E86D35CE9288}" type="presParOf" srcId="{62CFD9AA-7168-4007-860C-9391854FD7D3}" destId="{191FC3D3-A3E0-4FF0-BFE0-360968C686C4}" srcOrd="4" destOrd="0" presId="urn:microsoft.com/office/officeart/2009/3/layout/StepUpProcess"/>
    <dgm:cxn modelId="{E9D0C85C-C86F-4684-8A0A-BF9A5847D238}" type="presParOf" srcId="{191FC3D3-A3E0-4FF0-BFE0-360968C686C4}" destId="{8CEA55A8-B8D5-4114-84B4-CFF755CBC5D9}" srcOrd="0" destOrd="0" presId="urn:microsoft.com/office/officeart/2009/3/layout/StepUpProcess"/>
    <dgm:cxn modelId="{4FCF8CFA-025D-4791-9307-76FF03D6671A}" type="presParOf" srcId="{191FC3D3-A3E0-4FF0-BFE0-360968C686C4}" destId="{CE7C27BD-02BA-47DB-A6FA-E35B1A72412C}" srcOrd="1" destOrd="0" presId="urn:microsoft.com/office/officeart/2009/3/layout/StepUpProcess"/>
    <dgm:cxn modelId="{33D8A10E-982E-4920-9D74-09E9713362CE}" type="presParOf" srcId="{191FC3D3-A3E0-4FF0-BFE0-360968C686C4}" destId="{D030289D-2FB4-44D6-A9A8-86F5225E8F7A}" srcOrd="2" destOrd="0" presId="urn:microsoft.com/office/officeart/2009/3/layout/StepUpProcess"/>
    <dgm:cxn modelId="{2E929F54-BC9B-4CEA-AE5F-CED6A80B7E7C}" type="presParOf" srcId="{62CFD9AA-7168-4007-860C-9391854FD7D3}" destId="{8BAAF825-0A6A-4F00-A9E1-29BD2A901E0E}" srcOrd="5" destOrd="0" presId="urn:microsoft.com/office/officeart/2009/3/layout/StepUpProcess"/>
    <dgm:cxn modelId="{98BE1980-9F4A-4196-934E-851257B431F4}" type="presParOf" srcId="{8BAAF825-0A6A-4F00-A9E1-29BD2A901E0E}" destId="{F1BF9E9B-5BC9-4113-B308-2D52FCA3430C}" srcOrd="0" destOrd="0" presId="urn:microsoft.com/office/officeart/2009/3/layout/StepUpProcess"/>
    <dgm:cxn modelId="{8D0EF4B2-2F22-4AAE-BECB-034FC9A8842B}" type="presParOf" srcId="{62CFD9AA-7168-4007-860C-9391854FD7D3}" destId="{1DDC756A-C6B1-4E62-9511-69821465BAD0}" srcOrd="6" destOrd="0" presId="urn:microsoft.com/office/officeart/2009/3/layout/StepUpProcess"/>
    <dgm:cxn modelId="{8D8460B5-9474-42A8-8CD9-5D1D078A100A}" type="presParOf" srcId="{1DDC756A-C6B1-4E62-9511-69821465BAD0}" destId="{2B1B4395-5FD9-4F9D-98F9-52A5D9B94F2D}" srcOrd="0" destOrd="0" presId="urn:microsoft.com/office/officeart/2009/3/layout/StepUpProcess"/>
    <dgm:cxn modelId="{7075B811-2278-4D64-9A94-299184A33705}" type="presParOf" srcId="{1DDC756A-C6B1-4E62-9511-69821465BAD0}" destId="{486498FD-A4D5-4ADF-B0BB-9128FFC4DF6F}" srcOrd="1" destOrd="0" presId="urn:microsoft.com/office/officeart/2009/3/layout/StepUpProcess"/>
    <dgm:cxn modelId="{4147C080-2399-440D-A900-9E789E6A2B55}" type="presParOf" srcId="{1DDC756A-C6B1-4E62-9511-69821465BAD0}" destId="{9B182A1B-D908-4C06-82B5-9B86704DFEC8}" srcOrd="2" destOrd="0" presId="urn:microsoft.com/office/officeart/2009/3/layout/StepUpProcess"/>
    <dgm:cxn modelId="{A54A192A-0126-44F4-BCD8-D53CA9D09DFB}" type="presParOf" srcId="{62CFD9AA-7168-4007-860C-9391854FD7D3}" destId="{EC4DEB80-E90B-49C4-8D64-6FE9E04DCD82}" srcOrd="7" destOrd="0" presId="urn:microsoft.com/office/officeart/2009/3/layout/StepUpProcess"/>
    <dgm:cxn modelId="{E381B994-0417-4450-B417-720B8D21E281}" type="presParOf" srcId="{EC4DEB80-E90B-49C4-8D64-6FE9E04DCD82}" destId="{F2EA91C5-2E8E-4F61-8E2C-7A6E7B8ECB5F}" srcOrd="0" destOrd="0" presId="urn:microsoft.com/office/officeart/2009/3/layout/StepUpProcess"/>
    <dgm:cxn modelId="{1277D063-B674-4EB8-B6FD-01AEF4C003ED}" type="presParOf" srcId="{62CFD9AA-7168-4007-860C-9391854FD7D3}" destId="{DC272DED-3425-4C14-91AC-0FCC53A0BAC5}" srcOrd="8" destOrd="0" presId="urn:microsoft.com/office/officeart/2009/3/layout/StepUpProcess"/>
    <dgm:cxn modelId="{A425A897-F0A8-40D1-8D3A-BCA7723B3BBC}" type="presParOf" srcId="{DC272DED-3425-4C14-91AC-0FCC53A0BAC5}" destId="{A9CD1793-9CCE-4455-9A77-63B639DD5B87}" srcOrd="0" destOrd="0" presId="urn:microsoft.com/office/officeart/2009/3/layout/StepUpProcess"/>
    <dgm:cxn modelId="{9343191D-4EC1-4119-AD95-5B1E4FAA62F5}" type="presParOf" srcId="{DC272DED-3425-4C14-91AC-0FCC53A0BAC5}" destId="{7DAB8D0B-39EB-4D76-8CEC-1E2CA1B8ABC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D96A6-2B62-4FDF-8244-91FD19E61C9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C99E4C67-A372-466F-91CC-2A7133EBCD33}">
      <dgm:prSet phldrT="[Texto]" custT="1"/>
      <dgm:spPr>
        <a:solidFill>
          <a:srgbClr val="244459"/>
        </a:solidFill>
      </dgm:spPr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VOYERISMO</a:t>
          </a:r>
          <a:endParaRPr lang="es-HN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4E5844-3D8C-4986-BBCA-A6EC7DE25636}" type="parTrans" cxnId="{894425A1-5383-4AFB-813B-A84E679A3B82}">
      <dgm:prSet/>
      <dgm:spPr/>
      <dgm:t>
        <a:bodyPr/>
        <a:lstStyle/>
        <a:p>
          <a:endParaRPr lang="es-HN"/>
        </a:p>
      </dgm:t>
    </dgm:pt>
    <dgm:pt modelId="{A6BD0760-F7B6-4F51-82E0-FF16C4B549DD}" type="sibTrans" cxnId="{894425A1-5383-4AFB-813B-A84E679A3B82}">
      <dgm:prSet/>
      <dgm:spPr>
        <a:solidFill>
          <a:srgbClr val="D99F6B"/>
        </a:solidFill>
      </dgm:spPr>
      <dgm:t>
        <a:bodyPr/>
        <a:lstStyle/>
        <a:p>
          <a:endParaRPr lang="es-HN"/>
        </a:p>
      </dgm:t>
    </dgm:pt>
    <dgm:pt modelId="{C0C1B564-EE8E-4635-8BCA-53BCEFEDAE95}">
      <dgm:prSet phldrT="[Texto]" custT="1"/>
      <dgm:spPr>
        <a:solidFill>
          <a:srgbClr val="8D9FA6"/>
        </a:solidFill>
      </dgm:spPr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TOCAMIENTO</a:t>
          </a:r>
          <a:endParaRPr lang="es-HN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3B0B9-FE7B-4885-81D4-26358384847E}" type="parTrans" cxnId="{288CBB71-5A47-4C30-ADD8-FFBBF79D85CE}">
      <dgm:prSet/>
      <dgm:spPr/>
      <dgm:t>
        <a:bodyPr/>
        <a:lstStyle/>
        <a:p>
          <a:endParaRPr lang="es-HN"/>
        </a:p>
      </dgm:t>
    </dgm:pt>
    <dgm:pt modelId="{38063162-07DF-4CF2-A393-E0D9684BF7B0}" type="sibTrans" cxnId="{288CBB71-5A47-4C30-ADD8-FFBBF79D85CE}">
      <dgm:prSet/>
      <dgm:spPr>
        <a:solidFill>
          <a:srgbClr val="D99F6B"/>
        </a:solidFill>
      </dgm:spPr>
      <dgm:t>
        <a:bodyPr/>
        <a:lstStyle/>
        <a:p>
          <a:endParaRPr lang="es-HN"/>
        </a:p>
      </dgm:t>
    </dgm:pt>
    <dgm:pt modelId="{2F29839F-8F7B-4425-B9DE-F2A0D52E53CA}">
      <dgm:prSet phldrT="[Texto]"/>
      <dgm:spPr>
        <a:solidFill>
          <a:srgbClr val="C7D0D3"/>
        </a:solidFill>
      </dgm:spPr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PENETRACIÓN</a:t>
          </a:r>
          <a:endParaRPr lang="es-HN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841F8-21F4-4B55-85B2-017586145A3A}" type="parTrans" cxnId="{762870F7-612E-4A97-BB74-FA319B6430A4}">
      <dgm:prSet/>
      <dgm:spPr/>
      <dgm:t>
        <a:bodyPr/>
        <a:lstStyle/>
        <a:p>
          <a:endParaRPr lang="es-HN"/>
        </a:p>
      </dgm:t>
    </dgm:pt>
    <dgm:pt modelId="{13FED600-065A-4AFC-9E84-C875DBFE4659}" type="sibTrans" cxnId="{762870F7-612E-4A97-BB74-FA319B6430A4}">
      <dgm:prSet/>
      <dgm:spPr/>
      <dgm:t>
        <a:bodyPr/>
        <a:lstStyle/>
        <a:p>
          <a:endParaRPr lang="es-HN"/>
        </a:p>
      </dgm:t>
    </dgm:pt>
    <dgm:pt modelId="{D87C229D-3CC6-4D7E-8C7C-CE2A18048A9A}" type="pres">
      <dgm:prSet presAssocID="{48CD96A6-2B62-4FDF-8244-91FD19E61C9B}" presName="Name0" presStyleCnt="0">
        <dgm:presLayoutVars>
          <dgm:dir/>
          <dgm:resizeHandles val="exact"/>
        </dgm:presLayoutVars>
      </dgm:prSet>
      <dgm:spPr/>
    </dgm:pt>
    <dgm:pt modelId="{BE03621A-3B70-4783-AFF3-B601D6F31DC5}" type="pres">
      <dgm:prSet presAssocID="{C99E4C67-A372-466F-91CC-2A7133EBCD33}" presName="node" presStyleLbl="node1" presStyleIdx="0" presStyleCnt="3">
        <dgm:presLayoutVars>
          <dgm:bulletEnabled val="1"/>
        </dgm:presLayoutVars>
      </dgm:prSet>
      <dgm:spPr/>
    </dgm:pt>
    <dgm:pt modelId="{3E94CD81-1357-4535-BFA9-8A8B2A578930}" type="pres">
      <dgm:prSet presAssocID="{A6BD0760-F7B6-4F51-82E0-FF16C4B549DD}" presName="sibTrans" presStyleLbl="sibTrans2D1" presStyleIdx="0" presStyleCnt="2"/>
      <dgm:spPr/>
    </dgm:pt>
    <dgm:pt modelId="{B2DDDEBB-6BD1-4AE5-A974-773A47846835}" type="pres">
      <dgm:prSet presAssocID="{A6BD0760-F7B6-4F51-82E0-FF16C4B549DD}" presName="connectorText" presStyleLbl="sibTrans2D1" presStyleIdx="0" presStyleCnt="2"/>
      <dgm:spPr/>
    </dgm:pt>
    <dgm:pt modelId="{2437933A-ABA8-4F1C-90A2-B9C4B92920DE}" type="pres">
      <dgm:prSet presAssocID="{C0C1B564-EE8E-4635-8BCA-53BCEFEDAE95}" presName="node" presStyleLbl="node1" presStyleIdx="1" presStyleCnt="3">
        <dgm:presLayoutVars>
          <dgm:bulletEnabled val="1"/>
        </dgm:presLayoutVars>
      </dgm:prSet>
      <dgm:spPr/>
    </dgm:pt>
    <dgm:pt modelId="{4C69833C-A0C2-4904-B758-0317AE56EF89}" type="pres">
      <dgm:prSet presAssocID="{38063162-07DF-4CF2-A393-E0D9684BF7B0}" presName="sibTrans" presStyleLbl="sibTrans2D1" presStyleIdx="1" presStyleCnt="2"/>
      <dgm:spPr/>
    </dgm:pt>
    <dgm:pt modelId="{E56F7A30-ABC7-445A-83BB-7A543A91641C}" type="pres">
      <dgm:prSet presAssocID="{38063162-07DF-4CF2-A393-E0D9684BF7B0}" presName="connectorText" presStyleLbl="sibTrans2D1" presStyleIdx="1" presStyleCnt="2"/>
      <dgm:spPr/>
    </dgm:pt>
    <dgm:pt modelId="{020DB4B9-261F-4105-A183-B5C8B57C5DE6}" type="pres">
      <dgm:prSet presAssocID="{2F29839F-8F7B-4425-B9DE-F2A0D52E53CA}" presName="node" presStyleLbl="node1" presStyleIdx="2" presStyleCnt="3" custLinFactNeighborX="210" custLinFactNeighborY="318">
        <dgm:presLayoutVars>
          <dgm:bulletEnabled val="1"/>
        </dgm:presLayoutVars>
      </dgm:prSet>
      <dgm:spPr/>
    </dgm:pt>
  </dgm:ptLst>
  <dgm:cxnLst>
    <dgm:cxn modelId="{9DDF7F19-71D0-483B-86AF-7EF37C004090}" type="presOf" srcId="{A6BD0760-F7B6-4F51-82E0-FF16C4B549DD}" destId="{3E94CD81-1357-4535-BFA9-8A8B2A578930}" srcOrd="0" destOrd="0" presId="urn:microsoft.com/office/officeart/2005/8/layout/process1"/>
    <dgm:cxn modelId="{54F7F029-2644-4C99-B677-629140D174D1}" type="presOf" srcId="{C99E4C67-A372-466F-91CC-2A7133EBCD33}" destId="{BE03621A-3B70-4783-AFF3-B601D6F31DC5}" srcOrd="0" destOrd="0" presId="urn:microsoft.com/office/officeart/2005/8/layout/process1"/>
    <dgm:cxn modelId="{3F56622D-D7D4-4709-BAC2-16C73DC3FED3}" type="presOf" srcId="{2F29839F-8F7B-4425-B9DE-F2A0D52E53CA}" destId="{020DB4B9-261F-4105-A183-B5C8B57C5DE6}" srcOrd="0" destOrd="0" presId="urn:microsoft.com/office/officeart/2005/8/layout/process1"/>
    <dgm:cxn modelId="{A13F0960-9D17-40C7-84EA-D8EFC8DB12BD}" type="presOf" srcId="{38063162-07DF-4CF2-A393-E0D9684BF7B0}" destId="{E56F7A30-ABC7-445A-83BB-7A543A91641C}" srcOrd="1" destOrd="0" presId="urn:microsoft.com/office/officeart/2005/8/layout/process1"/>
    <dgm:cxn modelId="{288CBB71-5A47-4C30-ADD8-FFBBF79D85CE}" srcId="{48CD96A6-2B62-4FDF-8244-91FD19E61C9B}" destId="{C0C1B564-EE8E-4635-8BCA-53BCEFEDAE95}" srcOrd="1" destOrd="0" parTransId="{71E3B0B9-FE7B-4885-81D4-26358384847E}" sibTransId="{38063162-07DF-4CF2-A393-E0D9684BF7B0}"/>
    <dgm:cxn modelId="{63D9B184-43B5-4C72-9FD1-FA8FC2E04013}" type="presOf" srcId="{C0C1B564-EE8E-4635-8BCA-53BCEFEDAE95}" destId="{2437933A-ABA8-4F1C-90A2-B9C4B92920DE}" srcOrd="0" destOrd="0" presId="urn:microsoft.com/office/officeart/2005/8/layout/process1"/>
    <dgm:cxn modelId="{894425A1-5383-4AFB-813B-A84E679A3B82}" srcId="{48CD96A6-2B62-4FDF-8244-91FD19E61C9B}" destId="{C99E4C67-A372-466F-91CC-2A7133EBCD33}" srcOrd="0" destOrd="0" parTransId="{D84E5844-3D8C-4986-BBCA-A6EC7DE25636}" sibTransId="{A6BD0760-F7B6-4F51-82E0-FF16C4B549DD}"/>
    <dgm:cxn modelId="{A59E5CB3-053B-4027-BCED-A58DBF7B3FA2}" type="presOf" srcId="{A6BD0760-F7B6-4F51-82E0-FF16C4B549DD}" destId="{B2DDDEBB-6BD1-4AE5-A974-773A47846835}" srcOrd="1" destOrd="0" presId="urn:microsoft.com/office/officeart/2005/8/layout/process1"/>
    <dgm:cxn modelId="{B7241CB9-5D20-4AAA-ACE3-0ADBA546FDA4}" type="presOf" srcId="{48CD96A6-2B62-4FDF-8244-91FD19E61C9B}" destId="{D87C229D-3CC6-4D7E-8C7C-CE2A18048A9A}" srcOrd="0" destOrd="0" presId="urn:microsoft.com/office/officeart/2005/8/layout/process1"/>
    <dgm:cxn modelId="{2DB944E9-69C1-4898-85D3-EA146A634378}" type="presOf" srcId="{38063162-07DF-4CF2-A393-E0D9684BF7B0}" destId="{4C69833C-A0C2-4904-B758-0317AE56EF89}" srcOrd="0" destOrd="0" presId="urn:microsoft.com/office/officeart/2005/8/layout/process1"/>
    <dgm:cxn modelId="{762870F7-612E-4A97-BB74-FA319B6430A4}" srcId="{48CD96A6-2B62-4FDF-8244-91FD19E61C9B}" destId="{2F29839F-8F7B-4425-B9DE-F2A0D52E53CA}" srcOrd="2" destOrd="0" parTransId="{AB3841F8-21F4-4B55-85B2-017586145A3A}" sibTransId="{13FED600-065A-4AFC-9E84-C875DBFE4659}"/>
    <dgm:cxn modelId="{ED322484-3D22-4E52-B8EC-5C514A5A008B}" type="presParOf" srcId="{D87C229D-3CC6-4D7E-8C7C-CE2A18048A9A}" destId="{BE03621A-3B70-4783-AFF3-B601D6F31DC5}" srcOrd="0" destOrd="0" presId="urn:microsoft.com/office/officeart/2005/8/layout/process1"/>
    <dgm:cxn modelId="{66A80D88-3738-479B-8F37-7744F3AB2350}" type="presParOf" srcId="{D87C229D-3CC6-4D7E-8C7C-CE2A18048A9A}" destId="{3E94CD81-1357-4535-BFA9-8A8B2A578930}" srcOrd="1" destOrd="0" presId="urn:microsoft.com/office/officeart/2005/8/layout/process1"/>
    <dgm:cxn modelId="{92382B08-C0C1-4EC4-8CD2-52F9736C84B9}" type="presParOf" srcId="{3E94CD81-1357-4535-BFA9-8A8B2A578930}" destId="{B2DDDEBB-6BD1-4AE5-A974-773A47846835}" srcOrd="0" destOrd="0" presId="urn:microsoft.com/office/officeart/2005/8/layout/process1"/>
    <dgm:cxn modelId="{2EBAD656-E7E6-40BB-9456-64F1DE993C30}" type="presParOf" srcId="{D87C229D-3CC6-4D7E-8C7C-CE2A18048A9A}" destId="{2437933A-ABA8-4F1C-90A2-B9C4B92920DE}" srcOrd="2" destOrd="0" presId="urn:microsoft.com/office/officeart/2005/8/layout/process1"/>
    <dgm:cxn modelId="{E64E6376-804E-4D78-B34E-572B4B2E517A}" type="presParOf" srcId="{D87C229D-3CC6-4D7E-8C7C-CE2A18048A9A}" destId="{4C69833C-A0C2-4904-B758-0317AE56EF89}" srcOrd="3" destOrd="0" presId="urn:microsoft.com/office/officeart/2005/8/layout/process1"/>
    <dgm:cxn modelId="{58AC6A2C-6553-4485-B468-568FB9FA2ECA}" type="presParOf" srcId="{4C69833C-A0C2-4904-B758-0317AE56EF89}" destId="{E56F7A30-ABC7-445A-83BB-7A543A91641C}" srcOrd="0" destOrd="0" presId="urn:microsoft.com/office/officeart/2005/8/layout/process1"/>
    <dgm:cxn modelId="{D2A66495-6E3A-420C-ADB4-3DE9AFBF24FD}" type="presParOf" srcId="{D87C229D-3CC6-4D7E-8C7C-CE2A18048A9A}" destId="{020DB4B9-261F-4105-A183-B5C8B57C5D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B290C-8EBE-4B2C-937C-0083850B4A59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HN"/>
        </a:p>
      </dgm:t>
    </dgm:pt>
    <dgm:pt modelId="{15FED543-078E-4446-9DE9-626CC067E58E}">
      <dgm:prSet phldrT="[Texto]"/>
      <dgm:spPr>
        <a:solidFill>
          <a:srgbClr val="244459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ENCUESTA DE VIOLENCIA CONTRA NIÑOS, NIÑAS Y ADOLESCENTES, 2019 </a:t>
          </a:r>
        </a:p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(PREVALENCIA)</a:t>
          </a:r>
          <a:endParaRPr lang="es-H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5D6F2-24B1-4BD3-9F79-9D299CE97509}" type="parTrans" cxnId="{08814FE0-6FE1-48DA-A40E-0D24AF5D2120}">
      <dgm:prSet/>
      <dgm:spPr/>
      <dgm:t>
        <a:bodyPr/>
        <a:lstStyle/>
        <a:p>
          <a:endParaRPr lang="es-HN"/>
        </a:p>
      </dgm:t>
    </dgm:pt>
    <dgm:pt modelId="{39693F43-8D09-4E15-8727-F04C84B3F037}" type="sibTrans" cxnId="{08814FE0-6FE1-48DA-A40E-0D24AF5D2120}">
      <dgm:prSet/>
      <dgm:spPr/>
      <dgm:t>
        <a:bodyPr/>
        <a:lstStyle/>
        <a:p>
          <a:endParaRPr lang="es-HN"/>
        </a:p>
      </dgm:t>
    </dgm:pt>
    <dgm:pt modelId="{85D11F0E-B51E-4F72-8267-E7D8252BD0C4}">
      <dgm:prSet phldrT="[Texto]"/>
      <dgm:spPr>
        <a:solidFill>
          <a:srgbClr val="3F769B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BOLETINES ESPECIALES SOBRE VIOLENCIA  HACIA LA NIÑEZ 2016-2018-IUDPAS</a:t>
          </a:r>
        </a:p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REPORTE DE LA DIRECCIÓN GENERAL DE MEDICINA FORENSES</a:t>
          </a:r>
          <a:endParaRPr lang="es-H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74959-5440-41E5-B7F1-CB239CD860ED}" type="parTrans" cxnId="{80FDF3BD-C947-4EDC-858B-113ABA13DF3F}">
      <dgm:prSet/>
      <dgm:spPr/>
      <dgm:t>
        <a:bodyPr/>
        <a:lstStyle/>
        <a:p>
          <a:endParaRPr lang="es-HN"/>
        </a:p>
      </dgm:t>
    </dgm:pt>
    <dgm:pt modelId="{17A98858-EBAE-480C-8654-173FF67D8978}" type="sibTrans" cxnId="{80FDF3BD-C947-4EDC-858B-113ABA13DF3F}">
      <dgm:prSet/>
      <dgm:spPr/>
      <dgm:t>
        <a:bodyPr/>
        <a:lstStyle/>
        <a:p>
          <a:endParaRPr lang="es-HN"/>
        </a:p>
      </dgm:t>
    </dgm:pt>
    <dgm:pt modelId="{7196A165-6909-4C04-89FC-097E03211B57}">
      <dgm:prSet phldrT="[Texto]"/>
      <dgm:spPr>
        <a:solidFill>
          <a:srgbClr val="8D9FA6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REPORTE DE DENUNCIAS POR ASI DEL MP 2016-2020</a:t>
          </a:r>
          <a:endParaRPr lang="es-H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953D1-2EB6-413D-A333-32E9992EA836}" type="parTrans" cxnId="{7D03F0E6-4712-40B5-BF40-BFC9FE242545}">
      <dgm:prSet/>
      <dgm:spPr/>
      <dgm:t>
        <a:bodyPr/>
        <a:lstStyle/>
        <a:p>
          <a:endParaRPr lang="es-HN"/>
        </a:p>
      </dgm:t>
    </dgm:pt>
    <dgm:pt modelId="{BCB3C4BF-F854-4FE8-AF45-08C20E30B7CA}" type="sibTrans" cxnId="{7D03F0E6-4712-40B5-BF40-BFC9FE242545}">
      <dgm:prSet/>
      <dgm:spPr/>
      <dgm:t>
        <a:bodyPr/>
        <a:lstStyle/>
        <a:p>
          <a:endParaRPr lang="es-HN"/>
        </a:p>
      </dgm:t>
    </dgm:pt>
    <dgm:pt modelId="{CD407467-FB33-481A-BE24-3AA8997352B6}">
      <dgm:prSet phldrT="[Texto]"/>
      <dgm:spPr>
        <a:solidFill>
          <a:srgbClr val="A6B4BA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REGISTRO DE EMBARAZO EN ESTUDIANTES 2016-2020</a:t>
          </a:r>
          <a:endParaRPr lang="es-H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708C3-5E53-40B7-ACEE-8028C4F57375}" type="parTrans" cxnId="{F32AE1EE-B411-4620-9D75-FF6F19161D44}">
      <dgm:prSet/>
      <dgm:spPr/>
      <dgm:t>
        <a:bodyPr/>
        <a:lstStyle/>
        <a:p>
          <a:endParaRPr lang="es-HN"/>
        </a:p>
      </dgm:t>
    </dgm:pt>
    <dgm:pt modelId="{047ABEEA-8BEA-46C0-B6D0-A6139FE87DEC}" type="sibTrans" cxnId="{F32AE1EE-B411-4620-9D75-FF6F19161D44}">
      <dgm:prSet/>
      <dgm:spPr/>
      <dgm:t>
        <a:bodyPr/>
        <a:lstStyle/>
        <a:p>
          <a:endParaRPr lang="es-HN"/>
        </a:p>
      </dgm:t>
    </dgm:pt>
    <dgm:pt modelId="{00B4B359-F75E-43F6-82DC-11A27873B0C2}" type="pres">
      <dgm:prSet presAssocID="{8E1B290C-8EBE-4B2C-937C-0083850B4A59}" presName="Name0" presStyleCnt="0">
        <dgm:presLayoutVars>
          <dgm:dir/>
          <dgm:resizeHandles val="exact"/>
        </dgm:presLayoutVars>
      </dgm:prSet>
      <dgm:spPr/>
    </dgm:pt>
    <dgm:pt modelId="{587D9BFB-9F04-47DD-A413-0717F32183FF}" type="pres">
      <dgm:prSet presAssocID="{15FED543-078E-4446-9DE9-626CC067E58E}" presName="node" presStyleLbl="node1" presStyleIdx="0" presStyleCnt="4">
        <dgm:presLayoutVars>
          <dgm:bulletEnabled val="1"/>
        </dgm:presLayoutVars>
      </dgm:prSet>
      <dgm:spPr/>
    </dgm:pt>
    <dgm:pt modelId="{AC649412-55A7-4DBF-A389-C675750C37F3}" type="pres">
      <dgm:prSet presAssocID="{39693F43-8D09-4E15-8727-F04C84B3F037}" presName="sibTrans" presStyleCnt="0"/>
      <dgm:spPr/>
    </dgm:pt>
    <dgm:pt modelId="{397ED73C-A2FD-4C5C-B60B-9DAD6DFDE673}" type="pres">
      <dgm:prSet presAssocID="{85D11F0E-B51E-4F72-8267-E7D8252BD0C4}" presName="node" presStyleLbl="node1" presStyleIdx="1" presStyleCnt="4">
        <dgm:presLayoutVars>
          <dgm:bulletEnabled val="1"/>
        </dgm:presLayoutVars>
      </dgm:prSet>
      <dgm:spPr/>
    </dgm:pt>
    <dgm:pt modelId="{747E1595-78EA-465B-BD27-8E1C8C70BB45}" type="pres">
      <dgm:prSet presAssocID="{17A98858-EBAE-480C-8654-173FF67D8978}" presName="sibTrans" presStyleCnt="0"/>
      <dgm:spPr/>
    </dgm:pt>
    <dgm:pt modelId="{3F1F6E9D-D94B-4E07-B459-705C70B07778}" type="pres">
      <dgm:prSet presAssocID="{7196A165-6909-4C04-89FC-097E03211B57}" presName="node" presStyleLbl="node1" presStyleIdx="2" presStyleCnt="4">
        <dgm:presLayoutVars>
          <dgm:bulletEnabled val="1"/>
        </dgm:presLayoutVars>
      </dgm:prSet>
      <dgm:spPr/>
    </dgm:pt>
    <dgm:pt modelId="{B011D85B-5A17-4D63-B008-095E864086EE}" type="pres">
      <dgm:prSet presAssocID="{BCB3C4BF-F854-4FE8-AF45-08C20E30B7CA}" presName="sibTrans" presStyleCnt="0"/>
      <dgm:spPr/>
    </dgm:pt>
    <dgm:pt modelId="{2504B071-F277-4272-9B18-6F93275EBD44}" type="pres">
      <dgm:prSet presAssocID="{CD407467-FB33-481A-BE24-3AA8997352B6}" presName="node" presStyleLbl="node1" presStyleIdx="3" presStyleCnt="4">
        <dgm:presLayoutVars>
          <dgm:bulletEnabled val="1"/>
        </dgm:presLayoutVars>
      </dgm:prSet>
      <dgm:spPr/>
    </dgm:pt>
  </dgm:ptLst>
  <dgm:cxnLst>
    <dgm:cxn modelId="{FA5EA116-F5C4-4A72-9AA0-A33AA34938E5}" type="presOf" srcId="{CD407467-FB33-481A-BE24-3AA8997352B6}" destId="{2504B071-F277-4272-9B18-6F93275EBD44}" srcOrd="0" destOrd="0" presId="urn:microsoft.com/office/officeart/2005/8/layout/hList6"/>
    <dgm:cxn modelId="{4048633D-D8A1-4FB1-86F0-A8E0BFCFE15A}" type="presOf" srcId="{7196A165-6909-4C04-89FC-097E03211B57}" destId="{3F1F6E9D-D94B-4E07-B459-705C70B07778}" srcOrd="0" destOrd="0" presId="urn:microsoft.com/office/officeart/2005/8/layout/hList6"/>
    <dgm:cxn modelId="{CCC79B3D-FB5E-468E-BC0F-2B9CCDFC311A}" type="presOf" srcId="{8E1B290C-8EBE-4B2C-937C-0083850B4A59}" destId="{00B4B359-F75E-43F6-82DC-11A27873B0C2}" srcOrd="0" destOrd="0" presId="urn:microsoft.com/office/officeart/2005/8/layout/hList6"/>
    <dgm:cxn modelId="{45BEE54F-B111-4798-830F-332B7B0F9E00}" type="presOf" srcId="{15FED543-078E-4446-9DE9-626CC067E58E}" destId="{587D9BFB-9F04-47DD-A413-0717F32183FF}" srcOrd="0" destOrd="0" presId="urn:microsoft.com/office/officeart/2005/8/layout/hList6"/>
    <dgm:cxn modelId="{80FDF3BD-C947-4EDC-858B-113ABA13DF3F}" srcId="{8E1B290C-8EBE-4B2C-937C-0083850B4A59}" destId="{85D11F0E-B51E-4F72-8267-E7D8252BD0C4}" srcOrd="1" destOrd="0" parTransId="{26B74959-5440-41E5-B7F1-CB239CD860ED}" sibTransId="{17A98858-EBAE-480C-8654-173FF67D8978}"/>
    <dgm:cxn modelId="{9EB3F0BE-A318-4BB2-804C-00CB78F7932D}" type="presOf" srcId="{85D11F0E-B51E-4F72-8267-E7D8252BD0C4}" destId="{397ED73C-A2FD-4C5C-B60B-9DAD6DFDE673}" srcOrd="0" destOrd="0" presId="urn:microsoft.com/office/officeart/2005/8/layout/hList6"/>
    <dgm:cxn modelId="{08814FE0-6FE1-48DA-A40E-0D24AF5D2120}" srcId="{8E1B290C-8EBE-4B2C-937C-0083850B4A59}" destId="{15FED543-078E-4446-9DE9-626CC067E58E}" srcOrd="0" destOrd="0" parTransId="{D1C5D6F2-24B1-4BD3-9F79-9D299CE97509}" sibTransId="{39693F43-8D09-4E15-8727-F04C84B3F037}"/>
    <dgm:cxn modelId="{7D03F0E6-4712-40B5-BF40-BFC9FE242545}" srcId="{8E1B290C-8EBE-4B2C-937C-0083850B4A59}" destId="{7196A165-6909-4C04-89FC-097E03211B57}" srcOrd="2" destOrd="0" parTransId="{D2B953D1-2EB6-413D-A333-32E9992EA836}" sibTransId="{BCB3C4BF-F854-4FE8-AF45-08C20E30B7CA}"/>
    <dgm:cxn modelId="{F32AE1EE-B411-4620-9D75-FF6F19161D44}" srcId="{8E1B290C-8EBE-4B2C-937C-0083850B4A59}" destId="{CD407467-FB33-481A-BE24-3AA8997352B6}" srcOrd="3" destOrd="0" parTransId="{DA2708C3-5E53-40B7-ACEE-8028C4F57375}" sibTransId="{047ABEEA-8BEA-46C0-B6D0-A6139FE87DEC}"/>
    <dgm:cxn modelId="{DEFD48D9-BFE1-4957-AA6C-AA7A426A9301}" type="presParOf" srcId="{00B4B359-F75E-43F6-82DC-11A27873B0C2}" destId="{587D9BFB-9F04-47DD-A413-0717F32183FF}" srcOrd="0" destOrd="0" presId="urn:microsoft.com/office/officeart/2005/8/layout/hList6"/>
    <dgm:cxn modelId="{9875D66D-F5C0-46A5-A023-A7C106E37E00}" type="presParOf" srcId="{00B4B359-F75E-43F6-82DC-11A27873B0C2}" destId="{AC649412-55A7-4DBF-A389-C675750C37F3}" srcOrd="1" destOrd="0" presId="urn:microsoft.com/office/officeart/2005/8/layout/hList6"/>
    <dgm:cxn modelId="{5B1147FF-4696-40CF-941B-1FBFA31B8BA6}" type="presParOf" srcId="{00B4B359-F75E-43F6-82DC-11A27873B0C2}" destId="{397ED73C-A2FD-4C5C-B60B-9DAD6DFDE673}" srcOrd="2" destOrd="0" presId="urn:microsoft.com/office/officeart/2005/8/layout/hList6"/>
    <dgm:cxn modelId="{437C59F7-45BA-40F8-B9A7-7F23C026A0A7}" type="presParOf" srcId="{00B4B359-F75E-43F6-82DC-11A27873B0C2}" destId="{747E1595-78EA-465B-BD27-8E1C8C70BB45}" srcOrd="3" destOrd="0" presId="urn:microsoft.com/office/officeart/2005/8/layout/hList6"/>
    <dgm:cxn modelId="{1F17A36A-72BD-44FE-8CE0-84316485F47E}" type="presParOf" srcId="{00B4B359-F75E-43F6-82DC-11A27873B0C2}" destId="{3F1F6E9D-D94B-4E07-B459-705C70B07778}" srcOrd="4" destOrd="0" presId="urn:microsoft.com/office/officeart/2005/8/layout/hList6"/>
    <dgm:cxn modelId="{08A5969F-E2D6-4F10-9851-F78C8A8D74DF}" type="presParOf" srcId="{00B4B359-F75E-43F6-82DC-11A27873B0C2}" destId="{B011D85B-5A17-4D63-B008-095E864086EE}" srcOrd="5" destOrd="0" presId="urn:microsoft.com/office/officeart/2005/8/layout/hList6"/>
    <dgm:cxn modelId="{6F2D623C-2E67-40BA-8A5B-72C4169B06B2}" type="presParOf" srcId="{00B4B359-F75E-43F6-82DC-11A27873B0C2}" destId="{2504B071-F277-4272-9B18-6F93275EBD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2DE08-5B33-48F3-A36A-51676E9EF482}">
      <dsp:nvSpPr>
        <dsp:cNvPr id="0" name=""/>
        <dsp:cNvSpPr/>
      </dsp:nvSpPr>
      <dsp:spPr>
        <a:xfrm rot="5400000">
          <a:off x="597845" y="1596601"/>
          <a:ext cx="1080969" cy="1798709"/>
        </a:xfrm>
        <a:prstGeom prst="corner">
          <a:avLst>
            <a:gd name="adj1" fmla="val 16120"/>
            <a:gd name="adj2" fmla="val 16110"/>
          </a:avLst>
        </a:prstGeom>
        <a:solidFill>
          <a:srgbClr val="244459">
            <a:alpha val="90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EFEC8-6D61-4B13-AD39-6C5555DB0754}">
      <dsp:nvSpPr>
        <dsp:cNvPr id="0" name=""/>
        <dsp:cNvSpPr/>
      </dsp:nvSpPr>
      <dsp:spPr>
        <a:xfrm>
          <a:off x="376643" y="2147670"/>
          <a:ext cx="1831482" cy="142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SEDUCCIÓN</a:t>
          </a:r>
          <a:endParaRPr lang="es-HN" sz="2000" kern="12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643" y="2147670"/>
        <a:ext cx="1831482" cy="1423430"/>
      </dsp:txXfrm>
    </dsp:sp>
    <dsp:sp modelId="{84C66EFD-B872-4649-9620-98F56A8BA09E}">
      <dsp:nvSpPr>
        <dsp:cNvPr id="0" name=""/>
        <dsp:cNvSpPr/>
      </dsp:nvSpPr>
      <dsp:spPr>
        <a:xfrm>
          <a:off x="1745401" y="1477820"/>
          <a:ext cx="306393" cy="306393"/>
        </a:xfrm>
        <a:prstGeom prst="triangle">
          <a:avLst>
            <a:gd name="adj" fmla="val 100000"/>
          </a:avLst>
        </a:prstGeom>
        <a:solidFill>
          <a:srgbClr val="244459">
            <a:alpha val="85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C6185-5D27-4CD4-876D-8DD8196E78F4}">
      <dsp:nvSpPr>
        <dsp:cNvPr id="0" name=""/>
        <dsp:cNvSpPr/>
      </dsp:nvSpPr>
      <dsp:spPr>
        <a:xfrm rot="5400000">
          <a:off x="2700101" y="1118322"/>
          <a:ext cx="1080969" cy="1798709"/>
        </a:xfrm>
        <a:prstGeom prst="corner">
          <a:avLst>
            <a:gd name="adj1" fmla="val 16120"/>
            <a:gd name="adj2" fmla="val 16110"/>
          </a:avLst>
        </a:prstGeom>
        <a:solidFill>
          <a:srgbClr val="244459">
            <a:alpha val="80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F4F4C-9E0C-4698-B6E4-8D7BEDF2A137}">
      <dsp:nvSpPr>
        <dsp:cNvPr id="0" name=""/>
        <dsp:cNvSpPr/>
      </dsp:nvSpPr>
      <dsp:spPr>
        <a:xfrm>
          <a:off x="2519660" y="1655749"/>
          <a:ext cx="1623884" cy="142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rgbClr val="9A1915"/>
              </a:solidFill>
              <a:latin typeface="Arial" panose="020B0604020202020204" pitchFamily="34" charset="0"/>
              <a:cs typeface="Arial" panose="020B0604020202020204" pitchFamily="34" charset="0"/>
            </a:rPr>
            <a:t>ABUSO</a:t>
          </a:r>
          <a:endParaRPr lang="es-HN" sz="2000" b="1" kern="1200" dirty="0">
            <a:solidFill>
              <a:srgbClr val="9A191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9660" y="1655749"/>
        <a:ext cx="1623884" cy="1423430"/>
      </dsp:txXfrm>
    </dsp:sp>
    <dsp:sp modelId="{862CA906-7E84-4444-98A5-7EC270B80A1F}">
      <dsp:nvSpPr>
        <dsp:cNvPr id="0" name=""/>
        <dsp:cNvSpPr/>
      </dsp:nvSpPr>
      <dsp:spPr>
        <a:xfrm>
          <a:off x="3837152" y="985899"/>
          <a:ext cx="306393" cy="306393"/>
        </a:xfrm>
        <a:prstGeom prst="triangle">
          <a:avLst>
            <a:gd name="adj" fmla="val 100000"/>
          </a:avLst>
        </a:prstGeom>
        <a:solidFill>
          <a:srgbClr val="244459">
            <a:alpha val="75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A55A8-B8D5-4114-84B4-CFF755CBC5D9}">
      <dsp:nvSpPr>
        <dsp:cNvPr id="0" name=""/>
        <dsp:cNvSpPr/>
      </dsp:nvSpPr>
      <dsp:spPr>
        <a:xfrm rot="5400000">
          <a:off x="4791852" y="626402"/>
          <a:ext cx="1080969" cy="1798709"/>
        </a:xfrm>
        <a:prstGeom prst="corner">
          <a:avLst>
            <a:gd name="adj1" fmla="val 16120"/>
            <a:gd name="adj2" fmla="val 16110"/>
          </a:avLst>
        </a:prstGeom>
        <a:solidFill>
          <a:srgbClr val="244459">
            <a:alpha val="70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C27BD-02BA-47DB-A6FA-E35B1A72412C}">
      <dsp:nvSpPr>
        <dsp:cNvPr id="0" name=""/>
        <dsp:cNvSpPr/>
      </dsp:nvSpPr>
      <dsp:spPr>
        <a:xfrm>
          <a:off x="4611411" y="1163828"/>
          <a:ext cx="1623884" cy="142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SECRETO</a:t>
          </a:r>
          <a:endParaRPr lang="es-HN" sz="2000" kern="12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1411" y="1163828"/>
        <a:ext cx="1623884" cy="1423430"/>
      </dsp:txXfrm>
    </dsp:sp>
    <dsp:sp modelId="{D030289D-2FB4-44D6-A9A8-86F5225E8F7A}">
      <dsp:nvSpPr>
        <dsp:cNvPr id="0" name=""/>
        <dsp:cNvSpPr/>
      </dsp:nvSpPr>
      <dsp:spPr>
        <a:xfrm>
          <a:off x="5928903" y="493979"/>
          <a:ext cx="306393" cy="306393"/>
        </a:xfrm>
        <a:prstGeom prst="triangle">
          <a:avLst>
            <a:gd name="adj" fmla="val 100000"/>
          </a:avLst>
        </a:prstGeom>
        <a:solidFill>
          <a:srgbClr val="244459">
            <a:alpha val="65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B4395-5FD9-4F9D-98F9-52A5D9B94F2D}">
      <dsp:nvSpPr>
        <dsp:cNvPr id="0" name=""/>
        <dsp:cNvSpPr/>
      </dsp:nvSpPr>
      <dsp:spPr>
        <a:xfrm rot="5400000">
          <a:off x="6883603" y="134481"/>
          <a:ext cx="1080969" cy="1798709"/>
        </a:xfrm>
        <a:prstGeom prst="corner">
          <a:avLst>
            <a:gd name="adj1" fmla="val 16120"/>
            <a:gd name="adj2" fmla="val 16110"/>
          </a:avLst>
        </a:prstGeom>
        <a:solidFill>
          <a:srgbClr val="244459">
            <a:alpha val="60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498FD-A4D5-4ADF-B0BB-9128FFC4DF6F}">
      <dsp:nvSpPr>
        <dsp:cNvPr id="0" name=""/>
        <dsp:cNvSpPr/>
      </dsp:nvSpPr>
      <dsp:spPr>
        <a:xfrm>
          <a:off x="6692136" y="671907"/>
          <a:ext cx="1868377" cy="142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REVELACIÓN</a:t>
          </a:r>
          <a:endParaRPr lang="es-HN" sz="2000" kern="12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92136" y="671907"/>
        <a:ext cx="1868377" cy="1423430"/>
      </dsp:txXfrm>
    </dsp:sp>
    <dsp:sp modelId="{9B182A1B-D908-4C06-82B5-9B86704DFEC8}">
      <dsp:nvSpPr>
        <dsp:cNvPr id="0" name=""/>
        <dsp:cNvSpPr/>
      </dsp:nvSpPr>
      <dsp:spPr>
        <a:xfrm>
          <a:off x="8020654" y="2058"/>
          <a:ext cx="306393" cy="306393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D1793-9CCE-4455-9A77-63B639DD5B87}">
      <dsp:nvSpPr>
        <dsp:cNvPr id="0" name=""/>
        <dsp:cNvSpPr/>
      </dsp:nvSpPr>
      <dsp:spPr>
        <a:xfrm rot="5400000">
          <a:off x="8979779" y="-390960"/>
          <a:ext cx="1080969" cy="1798709"/>
        </a:xfrm>
        <a:prstGeom prst="corner">
          <a:avLst>
            <a:gd name="adj1" fmla="val 16120"/>
            <a:gd name="adj2" fmla="val 16110"/>
          </a:avLst>
        </a:prstGeom>
        <a:solidFill>
          <a:srgbClr val="244459">
            <a:alpha val="50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B8D0B-39EB-4D76-8CEC-1E2CA1B8ABC3}">
      <dsp:nvSpPr>
        <dsp:cNvPr id="0" name=""/>
        <dsp:cNvSpPr/>
      </dsp:nvSpPr>
      <dsp:spPr>
        <a:xfrm>
          <a:off x="8800443" y="179987"/>
          <a:ext cx="1907106" cy="142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RETRACTACIÓN</a:t>
          </a:r>
          <a:endParaRPr lang="es-HN" sz="1700" kern="12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0443" y="179987"/>
        <a:ext cx="1907106" cy="1423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3621A-3B70-4783-AFF3-B601D6F31DC5}">
      <dsp:nvSpPr>
        <dsp:cNvPr id="0" name=""/>
        <dsp:cNvSpPr/>
      </dsp:nvSpPr>
      <dsp:spPr>
        <a:xfrm>
          <a:off x="4318" y="227345"/>
          <a:ext cx="1290899" cy="774539"/>
        </a:xfrm>
        <a:prstGeom prst="roundRect">
          <a:avLst>
            <a:gd name="adj" fmla="val 10000"/>
          </a:avLst>
        </a:prstGeom>
        <a:solidFill>
          <a:srgbClr val="2444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VOYERISMO</a:t>
          </a:r>
          <a:endParaRPr lang="es-HN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03" y="250030"/>
        <a:ext cx="1245529" cy="729169"/>
      </dsp:txXfrm>
    </dsp:sp>
    <dsp:sp modelId="{3E94CD81-1357-4535-BFA9-8A8B2A578930}">
      <dsp:nvSpPr>
        <dsp:cNvPr id="0" name=""/>
        <dsp:cNvSpPr/>
      </dsp:nvSpPr>
      <dsp:spPr>
        <a:xfrm>
          <a:off x="1424308" y="454543"/>
          <a:ext cx="273670" cy="320143"/>
        </a:xfrm>
        <a:prstGeom prst="rightArrow">
          <a:avLst>
            <a:gd name="adj1" fmla="val 60000"/>
            <a:gd name="adj2" fmla="val 50000"/>
          </a:avLst>
        </a:prstGeom>
        <a:solidFill>
          <a:srgbClr val="D99F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HN" sz="1000" kern="1200"/>
        </a:p>
      </dsp:txBody>
      <dsp:txXfrm>
        <a:off x="1424308" y="518572"/>
        <a:ext cx="191569" cy="192085"/>
      </dsp:txXfrm>
    </dsp:sp>
    <dsp:sp modelId="{2437933A-ABA8-4F1C-90A2-B9C4B92920DE}">
      <dsp:nvSpPr>
        <dsp:cNvPr id="0" name=""/>
        <dsp:cNvSpPr/>
      </dsp:nvSpPr>
      <dsp:spPr>
        <a:xfrm>
          <a:off x="1811578" y="227345"/>
          <a:ext cx="1290899" cy="774539"/>
        </a:xfrm>
        <a:prstGeom prst="roundRect">
          <a:avLst>
            <a:gd name="adj" fmla="val 10000"/>
          </a:avLst>
        </a:prstGeom>
        <a:solidFill>
          <a:srgbClr val="8D9F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TOCAMIENTO</a:t>
          </a:r>
          <a:endParaRPr lang="es-HN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4263" y="250030"/>
        <a:ext cx="1245529" cy="729169"/>
      </dsp:txXfrm>
    </dsp:sp>
    <dsp:sp modelId="{4C69833C-A0C2-4904-B758-0317AE56EF89}">
      <dsp:nvSpPr>
        <dsp:cNvPr id="0" name=""/>
        <dsp:cNvSpPr/>
      </dsp:nvSpPr>
      <dsp:spPr>
        <a:xfrm rot="4682">
          <a:off x="3231838" y="455786"/>
          <a:ext cx="274245" cy="320143"/>
        </a:xfrm>
        <a:prstGeom prst="rightArrow">
          <a:avLst>
            <a:gd name="adj1" fmla="val 60000"/>
            <a:gd name="adj2" fmla="val 50000"/>
          </a:avLst>
        </a:prstGeom>
        <a:solidFill>
          <a:srgbClr val="D99F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HN" sz="1000" kern="1200"/>
        </a:p>
      </dsp:txBody>
      <dsp:txXfrm>
        <a:off x="3231838" y="519759"/>
        <a:ext cx="191972" cy="192085"/>
      </dsp:txXfrm>
    </dsp:sp>
    <dsp:sp modelId="{020DB4B9-261F-4105-A183-B5C8B57C5DE6}">
      <dsp:nvSpPr>
        <dsp:cNvPr id="0" name=""/>
        <dsp:cNvSpPr/>
      </dsp:nvSpPr>
      <dsp:spPr>
        <a:xfrm>
          <a:off x="3619921" y="229808"/>
          <a:ext cx="1290899" cy="774539"/>
        </a:xfrm>
        <a:prstGeom prst="roundRect">
          <a:avLst>
            <a:gd name="adj" fmla="val 10000"/>
          </a:avLst>
        </a:prstGeom>
        <a:solidFill>
          <a:srgbClr val="C7D0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PENETRACIÓN</a:t>
          </a:r>
          <a:endParaRPr lang="es-HN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2606" y="252493"/>
        <a:ext cx="1245529" cy="729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D9BFB-9F04-47DD-A413-0717F32183FF}">
      <dsp:nvSpPr>
        <dsp:cNvPr id="0" name=""/>
        <dsp:cNvSpPr/>
      </dsp:nvSpPr>
      <dsp:spPr>
        <a:xfrm rot="16200000">
          <a:off x="-669481" y="671462"/>
          <a:ext cx="3286897" cy="1943972"/>
        </a:xfrm>
        <a:prstGeom prst="flowChartManualOperation">
          <a:avLst/>
        </a:prstGeom>
        <a:solidFill>
          <a:srgbClr val="2444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32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ENCUESTA DE VIOLENCIA CONTRA NIÑOS, NIÑAS Y ADOLESCENTES, 2019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(PREVALENCIA)</a:t>
          </a:r>
          <a:endParaRPr lang="es-HN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981" y="657379"/>
        <a:ext cx="1943972" cy="1972139"/>
      </dsp:txXfrm>
    </dsp:sp>
    <dsp:sp modelId="{397ED73C-A2FD-4C5C-B60B-9DAD6DFDE673}">
      <dsp:nvSpPr>
        <dsp:cNvPr id="0" name=""/>
        <dsp:cNvSpPr/>
      </dsp:nvSpPr>
      <dsp:spPr>
        <a:xfrm rot="16200000">
          <a:off x="1420288" y="671462"/>
          <a:ext cx="3286897" cy="1943972"/>
        </a:xfrm>
        <a:prstGeom prst="flowChartManualOperation">
          <a:avLst/>
        </a:prstGeom>
        <a:solidFill>
          <a:srgbClr val="3F76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32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BOLETINES ESPECIALES SOBRE VIOLENCIA  HACIA LA NIÑEZ 2016-2018-IUDPAS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REPORTE DE LA DIRECCIÓN GENERAL DE MEDICINA FORENSES</a:t>
          </a:r>
          <a:endParaRPr lang="es-HN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091750" y="657379"/>
        <a:ext cx="1943972" cy="1972139"/>
      </dsp:txXfrm>
    </dsp:sp>
    <dsp:sp modelId="{3F1F6E9D-D94B-4E07-B459-705C70B07778}">
      <dsp:nvSpPr>
        <dsp:cNvPr id="0" name=""/>
        <dsp:cNvSpPr/>
      </dsp:nvSpPr>
      <dsp:spPr>
        <a:xfrm rot="16200000">
          <a:off x="3510058" y="671462"/>
          <a:ext cx="3286897" cy="1943972"/>
        </a:xfrm>
        <a:prstGeom prst="flowChartManualOperation">
          <a:avLst/>
        </a:prstGeom>
        <a:solidFill>
          <a:srgbClr val="8D9F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32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REPORTE DE DENUNCIAS POR ASI DEL MP 2016-2020</a:t>
          </a:r>
          <a:endParaRPr lang="es-HN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181520" y="657379"/>
        <a:ext cx="1943972" cy="1972139"/>
      </dsp:txXfrm>
    </dsp:sp>
    <dsp:sp modelId="{2504B071-F277-4272-9B18-6F93275EBD44}">
      <dsp:nvSpPr>
        <dsp:cNvPr id="0" name=""/>
        <dsp:cNvSpPr/>
      </dsp:nvSpPr>
      <dsp:spPr>
        <a:xfrm rot="16200000">
          <a:off x="5599828" y="671462"/>
          <a:ext cx="3286897" cy="1943972"/>
        </a:xfrm>
        <a:prstGeom prst="flowChartManualOperation">
          <a:avLst/>
        </a:prstGeom>
        <a:solidFill>
          <a:srgbClr val="A6B4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32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REGISTRO DE EMBARAZO EN ESTUDIANTES 2016-2020</a:t>
          </a:r>
          <a:endParaRPr lang="es-HN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6271290" y="657379"/>
        <a:ext cx="1943972" cy="1972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F6189EED-1ACA-4878-AF6A-A2B1512A4F83}" type="datetime1">
              <a:rPr lang="es-ES" smtClean="0"/>
              <a:t>01/04/2022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0CF0828D-A1DE-4068-9809-EA675D6B59C5}" type="datetime1">
              <a:rPr lang="es-ES" noProof="0" smtClean="0"/>
              <a:t>01/04/2022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BCEA92-F142-4D57-B507-37BDAF44710C}" type="slidenum">
              <a:rPr lang="es-ES" noProof="0" smtClean="0"/>
              <a:t>15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7638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BCEA92-F142-4D57-B507-37BDAF44710C}" type="slidenum">
              <a:rPr lang="es-ES" noProof="0" smtClean="0"/>
              <a:t>16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0131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54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4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BCEA92-F142-4D57-B507-37BDAF44710C}" type="slidenum">
              <a:rPr lang="es-ES" noProof="0" smtClean="0"/>
              <a:t>25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4452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templates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: sin barr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007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806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3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51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7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73233B-0705-4E94-AE39-0FCF7FAB8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Cuadro de texto 8">
            <a:hlinkClick r:id="rId3"/>
            <a:extLst>
              <a:ext uri="{FF2B5EF4-FFF2-40B4-BE49-F238E27FC236}">
                <a16:creationId xmlns:a16="http://schemas.microsoft.com/office/drawing/2014/main" id="{011B0CED-3A92-43B0-A3DE-C37B6408D9DB}"/>
              </a:ext>
            </a:extLst>
          </p:cNvPr>
          <p:cNvSpPr txBox="1"/>
          <p:nvPr userDrawn="1"/>
        </p:nvSpPr>
        <p:spPr>
          <a:xfrm>
            <a:off x="329642" y="4267687"/>
            <a:ext cx="2664879" cy="32934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Neal Creative  | haga clic y </a:t>
            </a:r>
            <a:r>
              <a:rPr lang="es-ES" sz="1050" b="1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obtenga más información</a:t>
            </a:r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0BEF3013-858C-4FFF-B19A-1F10A879C4E8}"/>
              </a:ext>
            </a:extLst>
          </p:cNvPr>
          <p:cNvSpPr txBox="1"/>
          <p:nvPr userDrawn="1"/>
        </p:nvSpPr>
        <p:spPr>
          <a:xfrm>
            <a:off x="177800" y="6435060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s-ES" sz="1000" baseline="30000" noProof="0">
                <a:solidFill>
                  <a:schemeClr val="bg1">
                    <a:lumMod val="75000"/>
                  </a:schemeClr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22153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12192000" cy="114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7574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: sin barr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Cuadro de texto 3">
            <a:hlinkClick r:id="rId2"/>
          </p:cNvPr>
          <p:cNvSpPr txBox="1"/>
          <p:nvPr userDrawn="1"/>
        </p:nvSpPr>
        <p:spPr>
          <a:xfrm>
            <a:off x="9524236" y="6316156"/>
            <a:ext cx="2426464" cy="36787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100" noProof="0">
                <a:solidFill>
                  <a:schemeClr val="bg1"/>
                </a:solidFill>
              </a:rPr>
              <a:t>Neal Creative | </a:t>
            </a:r>
            <a:r>
              <a:rPr lang="es-ES" sz="1100" b="1" noProof="0">
                <a:solidFill>
                  <a:schemeClr val="bg1"/>
                </a:solidFill>
              </a:rPr>
              <a:t>Más información</a:t>
            </a:r>
          </a:p>
        </p:txBody>
      </p:sp>
      <p:sp>
        <p:nvSpPr>
          <p:cNvPr id="5" name="Cuadro de texto 4">
            <a:extLst>
              <a:ext uri="{FF2B5EF4-FFF2-40B4-BE49-F238E27FC236}">
                <a16:creationId xmlns:a16="http://schemas.microsoft.com/office/drawing/2014/main" id="{FB34A05A-4AD6-4BC6-B6EA-314331190DB2}"/>
              </a:ext>
            </a:extLst>
          </p:cNvPr>
          <p:cNvSpPr txBox="1"/>
          <p:nvPr userDrawn="1"/>
        </p:nvSpPr>
        <p:spPr>
          <a:xfrm>
            <a:off x="177800" y="6435060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s-ES" sz="1000" baseline="30000" noProof="0">
                <a:solidFill>
                  <a:schemeClr val="bg1">
                    <a:lumMod val="75000"/>
                  </a:schemeClr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2262790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5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1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8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1050758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/>
          <a:p>
            <a:pPr lvl="0" algn="ctr" rtl="0">
              <a:lnSpc>
                <a:spcPct val="90000"/>
              </a:lnSpc>
              <a:spcBef>
                <a:spcPct val="0"/>
              </a:spcBef>
              <a:buNone/>
              <a:tabLst>
                <a:tab pos="10579100" algn="l"/>
              </a:tabLst>
            </a:pPr>
            <a:endParaRPr lang="es-ES" sz="3400" b="0" i="0" spc="160" baseline="0" noProof="1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1"/>
              </a:gra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0758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/>
          <a:p>
            <a:pPr lv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579100" algn="l"/>
              </a:tabLst>
            </a:pPr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275347"/>
            <a:ext cx="12192000" cy="1949765"/>
          </a:xfrm>
          <a:prstGeom prst="rect">
            <a:avLst/>
          </a:prstGeom>
        </p:spPr>
        <p:txBody>
          <a:bodyPr vert="horz" lIns="457200" tIns="45720" rIns="457200" bIns="45720" rtlCol="0">
            <a:spAutoFit/>
          </a:bodyPr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88115" y="63161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07179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6" r:id="rId3"/>
    <p:sldLayoutId id="2147483679" r:id="rId4"/>
    <p:sldLayoutId id="2147483701" r:id="rId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tabLst>
          <a:tab pos="10579100" algn="l"/>
        </a:tabLst>
        <a:defRPr lang="en-US" sz="3400" b="0" i="0" kern="1200" spc="160" baseline="0" dirty="0"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1"/>
          </a:gra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ctr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78811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2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8.png"/><Relationship Id="rId7" Type="http://schemas.openxmlformats.org/officeDocument/2006/relationships/diagramData" Target="../diagrams/data3.xml"/><Relationship Id="rId12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11" Type="http://schemas.microsoft.com/office/2007/relationships/diagramDrawing" Target="../diagrams/drawing3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9.svg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AD4ADE-A465-4019-B731-1FB097F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E1514C-5E56-4738-A1FF-4B1CFD2A3E36}" type="slidenum">
              <a:rPr lang="es-ES" noProof="0" smtClean="0"/>
              <a:t>1</a:t>
            </a:fld>
            <a:endParaRPr lang="es-ES" noProof="0"/>
          </a:p>
        </p:txBody>
      </p:sp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FE5CF5AC-CBFE-4834-8E36-75016B816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4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1497927A-3C72-434E-A9B6-1F75930D6B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8B4DF3-A264-4BDA-890C-9F65C3F7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E1514C-5E56-4738-A1FF-4B1CFD2A3E36}" type="slidenum">
              <a:rPr lang="es-ES" noProof="0" smtClean="0"/>
              <a:t>10</a:t>
            </a:fld>
            <a:endParaRPr lang="es-ES" noProof="0"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75F6EFDB-600A-42DD-B6BA-C1435365A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96872"/>
              </p:ext>
            </p:extLst>
          </p:nvPr>
        </p:nvGraphicFramePr>
        <p:xfrm>
          <a:off x="3414382" y="1473855"/>
          <a:ext cx="6891454" cy="4663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43405">
                  <a:extLst>
                    <a:ext uri="{9D8B030D-6E8A-4147-A177-3AD203B41FA5}">
                      <a16:colId xmlns:a16="http://schemas.microsoft.com/office/drawing/2014/main" val="2383085866"/>
                    </a:ext>
                  </a:extLst>
                </a:gridCol>
                <a:gridCol w="2969170">
                  <a:extLst>
                    <a:ext uri="{9D8B030D-6E8A-4147-A177-3AD203B41FA5}">
                      <a16:colId xmlns:a16="http://schemas.microsoft.com/office/drawing/2014/main" val="3075273061"/>
                    </a:ext>
                  </a:extLst>
                </a:gridCol>
                <a:gridCol w="1878879">
                  <a:extLst>
                    <a:ext uri="{9D8B030D-6E8A-4147-A177-3AD203B41FA5}">
                      <a16:colId xmlns:a16="http://schemas.microsoft.com/office/drawing/2014/main" val="3013817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2400" b="1" dirty="0"/>
                    </a:p>
                    <a:p>
                      <a:pPr algn="ctr"/>
                      <a:endParaRPr lang="es-HN" sz="2400" b="1" dirty="0"/>
                    </a:p>
                    <a:p>
                      <a:pPr algn="ctr"/>
                      <a:endParaRPr lang="es-HN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Característica más frecuentes</a:t>
                      </a:r>
                      <a:endParaRPr lang="es-HN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H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42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16.2%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Prevalencia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9.9%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19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46.4%</a:t>
                      </a:r>
                    </a:p>
                    <a:p>
                      <a:pPr algn="ctr"/>
                      <a:r>
                        <a:rPr lang="es-ES" sz="2000" dirty="0"/>
                        <a:t>Pariente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Agresor- Primera agresión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44.3%</a:t>
                      </a:r>
                    </a:p>
                    <a:p>
                      <a:pPr algn="ctr"/>
                      <a:r>
                        <a:rPr lang="es-ES" sz="2000" dirty="0"/>
                        <a:t>Amigo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60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46.9%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 Casa de habitación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26.3%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75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70.1%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Múltiples agresiones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71.7%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98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54.9%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13 años de edad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30.0%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54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64.2%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 comentó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2000" dirty="0"/>
                        <a:t>34.2%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98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30.3%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 sabía a quién acudir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35.1%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94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7.1%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Recibió apoyo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4.9%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196833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F8D2A1CE-131A-480F-86BF-7A82E5B88450}"/>
              </a:ext>
            </a:extLst>
          </p:cNvPr>
          <p:cNvSpPr/>
          <p:nvPr/>
        </p:nvSpPr>
        <p:spPr>
          <a:xfrm>
            <a:off x="0" y="-84083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s-ES" sz="2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PREVALENCIA DE ASI EN HONDURAS (18-24 AÑOS</a:t>
            </a:r>
            <a:r>
              <a:rPr lang="es-E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2017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studiantes niño y niña - Iconos gratis de personas">
            <a:extLst>
              <a:ext uri="{FF2B5EF4-FFF2-40B4-BE49-F238E27FC236}">
                <a16:creationId xmlns:a16="http://schemas.microsoft.com/office/drawing/2014/main" id="{2B989D64-E15E-4C19-B53E-3BFB4D770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82" t="12654" b="18933"/>
          <a:stretch/>
        </p:blipFill>
        <p:spPr bwMode="auto">
          <a:xfrm>
            <a:off x="4056726" y="1473855"/>
            <a:ext cx="727447" cy="101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tudiantes niño y niña - Iconos gratis de personas">
            <a:extLst>
              <a:ext uri="{FF2B5EF4-FFF2-40B4-BE49-F238E27FC236}">
                <a16:creationId xmlns:a16="http://schemas.microsoft.com/office/drawing/2014/main" id="{6A94112B-9536-4E71-BEA9-56BCC65D5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7" r="51182" b="12792"/>
          <a:stretch/>
        </p:blipFill>
        <p:spPr bwMode="auto">
          <a:xfrm>
            <a:off x="9063021" y="1473855"/>
            <a:ext cx="727446" cy="10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8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CF4E35-D41E-4386-B035-3411FA7F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98497A5-6D15-43A5-B762-C6FCA63A1B98}"/>
              </a:ext>
            </a:extLst>
          </p:cNvPr>
          <p:cNvSpPr/>
          <p:nvPr/>
        </p:nvSpPr>
        <p:spPr>
          <a:xfrm>
            <a:off x="2767921" y="5570692"/>
            <a:ext cx="7858898" cy="761036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050" name="Picture 2" descr="Medicina forense - Iconos gratis de médico">
            <a:extLst>
              <a:ext uri="{FF2B5EF4-FFF2-40B4-BE49-F238E27FC236}">
                <a16:creationId xmlns:a16="http://schemas.microsoft.com/office/drawing/2014/main" id="{A38CFC89-41D5-4345-BDC7-25F549A82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40" y="4949717"/>
            <a:ext cx="1606378" cy="1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D2A1CE-131A-480F-86BF-7A82E5B88450}"/>
              </a:ext>
            </a:extLst>
          </p:cNvPr>
          <p:cNvSpPr/>
          <p:nvPr/>
        </p:nvSpPr>
        <p:spPr>
          <a:xfrm>
            <a:off x="0" y="-121153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2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SOBRE ASI- A PARTIR DE EVALUACIONES FÍSICAS FORENSES</a:t>
            </a:r>
            <a:endParaRPr kumimoji="0" lang="es-HN" sz="2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CCE12A-6863-4BB6-8489-7E1399BAE224}"/>
              </a:ext>
            </a:extLst>
          </p:cNvPr>
          <p:cNvSpPr txBox="1"/>
          <p:nvPr/>
        </p:nvSpPr>
        <p:spPr>
          <a:xfrm>
            <a:off x="622861" y="2513562"/>
            <a:ext cx="3474959" cy="1692771"/>
          </a:xfrm>
          <a:prstGeom prst="rect">
            <a:avLst/>
          </a:prstGeom>
          <a:solidFill>
            <a:srgbClr val="8D9FA6"/>
          </a:solidFill>
        </p:spPr>
        <p:txBody>
          <a:bodyPr wrap="square">
            <a:spAutoFit/>
          </a:bodyPr>
          <a:lstStyle/>
          <a:p>
            <a:pPr algn="ctr"/>
            <a:r>
              <a:rPr lang="es-HN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Del 100% (9,152) de las evaluaciones físicas forenses por delitos sexuales, más del </a:t>
            </a:r>
          </a:p>
          <a:p>
            <a:pPr algn="ctr"/>
            <a:r>
              <a:rPr lang="es-HN" sz="2400" b="1" dirty="0">
                <a:solidFill>
                  <a:srgbClr val="D99F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78% (7,231)</a:t>
            </a:r>
            <a:endParaRPr lang="es-HN" sz="2400" b="1" dirty="0">
              <a:solidFill>
                <a:srgbClr val="D99F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C36C35BA-E62E-47C1-BE1C-374E0D863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98632"/>
              </p:ext>
            </p:extLst>
          </p:nvPr>
        </p:nvGraphicFramePr>
        <p:xfrm>
          <a:off x="4270816" y="1705233"/>
          <a:ext cx="7471317" cy="314780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122435">
                  <a:extLst>
                    <a:ext uri="{9D8B030D-6E8A-4147-A177-3AD203B41FA5}">
                      <a16:colId xmlns:a16="http://schemas.microsoft.com/office/drawing/2014/main" val="311064332"/>
                    </a:ext>
                  </a:extLst>
                </a:gridCol>
                <a:gridCol w="1721290">
                  <a:extLst>
                    <a:ext uri="{9D8B030D-6E8A-4147-A177-3AD203B41FA5}">
                      <a16:colId xmlns:a16="http://schemas.microsoft.com/office/drawing/2014/main" val="3657920324"/>
                    </a:ext>
                  </a:extLst>
                </a:gridCol>
                <a:gridCol w="1789589">
                  <a:extLst>
                    <a:ext uri="{9D8B030D-6E8A-4147-A177-3AD203B41FA5}">
                      <a16:colId xmlns:a16="http://schemas.microsoft.com/office/drawing/2014/main" val="2670324850"/>
                    </a:ext>
                  </a:extLst>
                </a:gridCol>
                <a:gridCol w="1838003">
                  <a:extLst>
                    <a:ext uri="{9D8B030D-6E8A-4147-A177-3AD203B41FA5}">
                      <a16:colId xmlns:a16="http://schemas.microsoft.com/office/drawing/2014/main" val="3288137966"/>
                    </a:ext>
                  </a:extLst>
                </a:gridCol>
              </a:tblGrid>
              <a:tr h="308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chemeClr val="bg1"/>
                          </a:solidFill>
                          <a:effectLst/>
                        </a:rPr>
                        <a:t>Característica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D9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429137"/>
                  </a:ext>
                </a:extLst>
              </a:tr>
              <a:tr h="842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Evaluaciones forenses por delitos sexuales</a:t>
                      </a:r>
                      <a:endParaRPr lang="es-HN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3,075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3,105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2,972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44125"/>
                  </a:ext>
                </a:extLst>
              </a:tr>
              <a:tr h="842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Evaluaciones por delitos sexuales a NN</a:t>
                      </a:r>
                      <a:endParaRPr lang="es-HN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2,419 (78.6%)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2,461 (79.23%)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2,351 (79.1.%)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12061"/>
                  </a:ext>
                </a:extLst>
              </a:tr>
              <a:tr h="308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Pariente- agresor</a:t>
                      </a:r>
                      <a:endParaRPr lang="es-HN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26.5%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28.3%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26.6%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33173"/>
                  </a:ext>
                </a:extLst>
              </a:tr>
              <a:tr h="8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Sexo de víctimas de ASI</a:t>
                      </a:r>
                      <a:endParaRPr lang="es-HN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      87.6%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Hombre: 11.8%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Mujer: 88.6%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Hombre: 11.4%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Mujer: 87.5%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Hombre: 12.4%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71216"/>
                  </a:ext>
                </a:extLst>
              </a:tr>
            </a:tbl>
          </a:graphicData>
        </a:graphic>
      </p:graphicFrame>
      <p:sp>
        <p:nvSpPr>
          <p:cNvPr id="39" name="CuadroTexto 38">
            <a:extLst>
              <a:ext uri="{FF2B5EF4-FFF2-40B4-BE49-F238E27FC236}">
                <a16:creationId xmlns:a16="http://schemas.microsoft.com/office/drawing/2014/main" id="{59FEA972-3998-4AB2-AE6F-39F482CB244B}"/>
              </a:ext>
            </a:extLst>
          </p:cNvPr>
          <p:cNvSpPr txBox="1"/>
          <p:nvPr/>
        </p:nvSpPr>
        <p:spPr>
          <a:xfrm>
            <a:off x="951473" y="5617966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000" b="1" dirty="0">
                <a:solidFill>
                  <a:schemeClr val="bg1"/>
                </a:solidFill>
                <a:latin typeface="Arial" panose="020B0604020202020204" pitchFamily="34" charset="0"/>
              </a:rPr>
              <a:t>Casi </a:t>
            </a:r>
            <a:r>
              <a:rPr lang="es-HN" sz="2800" b="1" dirty="0">
                <a:solidFill>
                  <a:srgbClr val="FF9966"/>
                </a:solidFill>
                <a:latin typeface="Arial" panose="020B0604020202020204" pitchFamily="34" charset="0"/>
              </a:rPr>
              <a:t>8</a:t>
            </a:r>
            <a:r>
              <a:rPr lang="es-HN" sz="2000" b="1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s-HN" sz="2400" b="1" dirty="0">
                <a:solidFill>
                  <a:srgbClr val="FF9966"/>
                </a:solidFill>
                <a:latin typeface="Arial" panose="020B0604020202020204" pitchFamily="34" charset="0"/>
              </a:rPr>
              <a:t>10</a:t>
            </a:r>
            <a:r>
              <a:rPr lang="es-HN" sz="2000" b="1" dirty="0">
                <a:solidFill>
                  <a:schemeClr val="bg1"/>
                </a:solidFill>
                <a:latin typeface="Arial" panose="020B0604020202020204" pitchFamily="34" charset="0"/>
              </a:rPr>
              <a:t> evaluaciones forenses fue realizada a NN.</a:t>
            </a:r>
            <a:endParaRPr lang="es-HN" sz="2000" dirty="0">
              <a:solidFill>
                <a:schemeClr val="bg1"/>
              </a:solidFill>
            </a:endParaRP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6104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8D2A1CE-131A-480F-86BF-7A82E5B88450}"/>
              </a:ext>
            </a:extLst>
          </p:cNvPr>
          <p:cNvSpPr/>
          <p:nvPr/>
        </p:nvSpPr>
        <p:spPr>
          <a:xfrm>
            <a:off x="0" y="-1"/>
            <a:ext cx="12192000" cy="934997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S" sz="314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Embarazo en adolescente 2016-2020</a:t>
            </a:r>
            <a:endParaRPr kumimoji="0" lang="es-HN" sz="314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Educar, la mejor estrategia contra el embarazo adolescente">
            <a:extLst>
              <a:ext uri="{FF2B5EF4-FFF2-40B4-BE49-F238E27FC236}">
                <a16:creationId xmlns:a16="http://schemas.microsoft.com/office/drawing/2014/main" id="{6EA61963-4A27-4B18-9860-D142029BA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9A191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r="54469"/>
          <a:stretch/>
        </p:blipFill>
        <p:spPr bwMode="auto">
          <a:xfrm>
            <a:off x="8469579" y="934996"/>
            <a:ext cx="3722421" cy="59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387B46-CBFB-45ED-96E2-32AFB04FA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34474"/>
              </p:ext>
            </p:extLst>
          </p:nvPr>
        </p:nvGraphicFramePr>
        <p:xfrm>
          <a:off x="395416" y="1616372"/>
          <a:ext cx="7864098" cy="4383728"/>
        </p:xfrm>
        <a:graphic>
          <a:graphicData uri="http://schemas.openxmlformats.org/drawingml/2006/table">
            <a:tbl>
              <a:tblPr firstRow="1" firstCol="1" bandRow="1"/>
              <a:tblGrid>
                <a:gridCol w="554306">
                  <a:extLst>
                    <a:ext uri="{9D8B030D-6E8A-4147-A177-3AD203B41FA5}">
                      <a16:colId xmlns:a16="http://schemas.microsoft.com/office/drawing/2014/main" val="1285229874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1890165989"/>
                    </a:ext>
                  </a:extLst>
                </a:gridCol>
                <a:gridCol w="674067">
                  <a:extLst>
                    <a:ext uri="{9D8B030D-6E8A-4147-A177-3AD203B41FA5}">
                      <a16:colId xmlns:a16="http://schemas.microsoft.com/office/drawing/2014/main" val="478225557"/>
                    </a:ext>
                  </a:extLst>
                </a:gridCol>
                <a:gridCol w="636617">
                  <a:extLst>
                    <a:ext uri="{9D8B030D-6E8A-4147-A177-3AD203B41FA5}">
                      <a16:colId xmlns:a16="http://schemas.microsoft.com/office/drawing/2014/main" val="2504315810"/>
                    </a:ext>
                  </a:extLst>
                </a:gridCol>
                <a:gridCol w="617892">
                  <a:extLst>
                    <a:ext uri="{9D8B030D-6E8A-4147-A177-3AD203B41FA5}">
                      <a16:colId xmlns:a16="http://schemas.microsoft.com/office/drawing/2014/main" val="3360090784"/>
                    </a:ext>
                  </a:extLst>
                </a:gridCol>
                <a:gridCol w="655341">
                  <a:extLst>
                    <a:ext uri="{9D8B030D-6E8A-4147-A177-3AD203B41FA5}">
                      <a16:colId xmlns:a16="http://schemas.microsoft.com/office/drawing/2014/main" val="1782207779"/>
                    </a:ext>
                  </a:extLst>
                </a:gridCol>
                <a:gridCol w="730238">
                  <a:extLst>
                    <a:ext uri="{9D8B030D-6E8A-4147-A177-3AD203B41FA5}">
                      <a16:colId xmlns:a16="http://schemas.microsoft.com/office/drawing/2014/main" val="4072677346"/>
                    </a:ext>
                  </a:extLst>
                </a:gridCol>
                <a:gridCol w="880029">
                  <a:extLst>
                    <a:ext uri="{9D8B030D-6E8A-4147-A177-3AD203B41FA5}">
                      <a16:colId xmlns:a16="http://schemas.microsoft.com/office/drawing/2014/main" val="4067052304"/>
                    </a:ext>
                  </a:extLst>
                </a:gridCol>
                <a:gridCol w="1011100">
                  <a:extLst>
                    <a:ext uri="{9D8B030D-6E8A-4147-A177-3AD203B41FA5}">
                      <a16:colId xmlns:a16="http://schemas.microsoft.com/office/drawing/2014/main" val="91814026"/>
                    </a:ext>
                  </a:extLst>
                </a:gridCol>
                <a:gridCol w="1273236">
                  <a:extLst>
                    <a:ext uri="{9D8B030D-6E8A-4147-A177-3AD203B41FA5}">
                      <a16:colId xmlns:a16="http://schemas.microsoft.com/office/drawing/2014/main" val="800876538"/>
                    </a:ext>
                  </a:extLst>
                </a:gridCol>
              </a:tblGrid>
              <a:tr h="759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Edad Años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Grupo etario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No. Niñas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Presunción de delito niñas 8 a 14 años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518353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a 11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133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F6B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907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29415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31282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46319"/>
                  </a:ext>
                </a:extLst>
              </a:tr>
              <a:tr h="280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68193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a 14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774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F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543194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90424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473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773983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263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191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844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a 17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3,438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704382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1,088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224877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286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246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1,506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2427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a 17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1,280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1,145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929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675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316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4,345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a 17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4,345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41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52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42BFAD-608C-4713-B5EB-4A3CF9C9BA83}"/>
              </a:ext>
            </a:extLst>
          </p:cNvPr>
          <p:cNvSpPr/>
          <p:nvPr/>
        </p:nvSpPr>
        <p:spPr>
          <a:xfrm>
            <a:off x="0" y="-96783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 ASI EN HONDURAS PERIODO 2016-2020</a:t>
            </a:r>
            <a:endParaRPr kumimoji="0" lang="es-HN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D797DF9-BBFE-44FF-AC15-B0C3BE2C0676}"/>
              </a:ext>
            </a:extLst>
          </p:cNvPr>
          <p:cNvSpPr txBox="1"/>
          <p:nvPr/>
        </p:nvSpPr>
        <p:spPr>
          <a:xfrm>
            <a:off x="6028384" y="4043737"/>
            <a:ext cx="4721993" cy="1446550"/>
          </a:xfrm>
          <a:prstGeom prst="rect">
            <a:avLst/>
          </a:prstGeom>
          <a:solidFill>
            <a:srgbClr val="8D9F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56%</a:t>
            </a:r>
            <a:r>
              <a:rPr lang="es-ES" sz="2400" dirty="0">
                <a:solidFill>
                  <a:schemeClr val="bg1"/>
                </a:solidFill>
              </a:rPr>
              <a:t> de los delitos implican coito, lo que </a:t>
            </a:r>
            <a:r>
              <a:rPr lang="es-ES" sz="2400" b="1" dirty="0">
                <a:solidFill>
                  <a:schemeClr val="bg1"/>
                </a:solidFill>
              </a:rPr>
              <a:t>agrava</a:t>
            </a:r>
            <a:r>
              <a:rPr lang="es-ES" sz="2400" dirty="0">
                <a:solidFill>
                  <a:schemeClr val="bg1"/>
                </a:solidFill>
              </a:rPr>
              <a:t> las secuelas del ASI</a:t>
            </a:r>
            <a:endParaRPr lang="es-HN" sz="2400" dirty="0">
              <a:solidFill>
                <a:schemeClr val="bg1"/>
              </a:solidFill>
            </a:endParaRPr>
          </a:p>
        </p:txBody>
      </p:sp>
      <p:pic>
        <p:nvPicPr>
          <p:cNvPr id="26" name="Imagen 25" descr="C:\Users\DIANA MEDINA\AppData\Local\Microsoft\Windows\INetCache\Content.MSO\D291A0A6.tmp">
            <a:extLst>
              <a:ext uri="{FF2B5EF4-FFF2-40B4-BE49-F238E27FC236}">
                <a16:creationId xmlns:a16="http://schemas.microsoft.com/office/drawing/2014/main" id="{BA22B353-E94A-4BE8-A5F9-ED55596199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80" y="5743527"/>
            <a:ext cx="1161259" cy="89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FB08A0-C957-461B-AB27-75247E58D879}"/>
              </a:ext>
            </a:extLst>
          </p:cNvPr>
          <p:cNvSpPr txBox="1"/>
          <p:nvPr/>
        </p:nvSpPr>
        <p:spPr>
          <a:xfrm>
            <a:off x="2504239" y="5801922"/>
            <a:ext cx="7897062" cy="830997"/>
          </a:xfrm>
          <a:prstGeom prst="rect">
            <a:avLst/>
          </a:prstGeom>
          <a:solidFill>
            <a:srgbClr val="9A19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8,945</a:t>
            </a:r>
            <a:r>
              <a:rPr lang="es-ES" sz="4800" dirty="0">
                <a:solidFill>
                  <a:schemeClr val="bg1"/>
                </a:solidFill>
              </a:rPr>
              <a:t> denuncias por ASI</a:t>
            </a:r>
            <a:endParaRPr lang="es-HN" sz="4800" dirty="0">
              <a:solidFill>
                <a:schemeClr val="bg1"/>
              </a:solidFill>
            </a:endParaRPr>
          </a:p>
        </p:txBody>
      </p:sp>
      <p:pic>
        <p:nvPicPr>
          <p:cNvPr id="38" name="Imagen 3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E04E45F-DCFC-4617-B41A-1DBFDCAF9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1" y="901849"/>
            <a:ext cx="4012139" cy="2527151"/>
          </a:xfrm>
          <a:prstGeom prst="rect">
            <a:avLst/>
          </a:prstGeom>
        </p:spPr>
      </p:pic>
      <p:pic>
        <p:nvPicPr>
          <p:cNvPr id="44" name="Imagen 4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EBD112D-41D7-4D73-BAFD-134BD4017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" y="3429000"/>
            <a:ext cx="4453055" cy="2204878"/>
          </a:xfrm>
          <a:prstGeom prst="rect">
            <a:avLst/>
          </a:prstGeom>
        </p:spPr>
      </p:pic>
      <p:pic>
        <p:nvPicPr>
          <p:cNvPr id="46" name="Imagen 45" descr="Texto&#10;&#10;Descripción generada automáticamente con confianza media">
            <a:extLst>
              <a:ext uri="{FF2B5EF4-FFF2-40B4-BE49-F238E27FC236}">
                <a16:creationId xmlns:a16="http://schemas.microsoft.com/office/drawing/2014/main" id="{66F5A96F-4084-4AE2-8960-27B8BA698B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14445" b="80527"/>
          <a:stretch/>
        </p:blipFill>
        <p:spPr>
          <a:xfrm>
            <a:off x="5521413" y="1107557"/>
            <a:ext cx="5638800" cy="498072"/>
          </a:xfrm>
          <a:prstGeom prst="rect">
            <a:avLst/>
          </a:prstGeom>
        </p:spPr>
      </p:pic>
      <p:pic>
        <p:nvPicPr>
          <p:cNvPr id="48" name="Imagen 47" descr="Texto&#10;&#10;Descripción generada automáticamente con confianza media">
            <a:extLst>
              <a:ext uri="{FF2B5EF4-FFF2-40B4-BE49-F238E27FC236}">
                <a16:creationId xmlns:a16="http://schemas.microsoft.com/office/drawing/2014/main" id="{3542233B-8C0F-447B-8257-85EFDE2EAF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3" t="19386" r="7978"/>
          <a:stretch/>
        </p:blipFill>
        <p:spPr>
          <a:xfrm>
            <a:off x="8327489" y="1685147"/>
            <a:ext cx="2721511" cy="2132124"/>
          </a:xfrm>
          <a:prstGeom prst="rect">
            <a:avLst/>
          </a:prstGeom>
        </p:spPr>
      </p:pic>
      <p:pic>
        <p:nvPicPr>
          <p:cNvPr id="49" name="Imagen 48" descr="Texto&#10;&#10;Descripción generada automáticamente con confianza media">
            <a:extLst>
              <a:ext uri="{FF2B5EF4-FFF2-40B4-BE49-F238E27FC236}">
                <a16:creationId xmlns:a16="http://schemas.microsoft.com/office/drawing/2014/main" id="{DB06188E-148B-402E-B944-FC21D819FE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t="19386" r="59130"/>
          <a:stretch/>
        </p:blipFill>
        <p:spPr>
          <a:xfrm>
            <a:off x="5707956" y="1715982"/>
            <a:ext cx="2598404" cy="21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B129FD0-DE96-4AAE-A626-E3DEEFDF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560024" y="-160639"/>
            <a:ext cx="11071952" cy="16156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E39531-595C-47D0-9AB1-ED5C68AF00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3091" b="11046"/>
          <a:stretch/>
        </p:blipFill>
        <p:spPr>
          <a:xfrm>
            <a:off x="1285100" y="1903375"/>
            <a:ext cx="10223306" cy="41441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FCA115A-C770-41D5-84A1-CD6308C398DB}"/>
              </a:ext>
            </a:extLst>
          </p:cNvPr>
          <p:cNvSpPr/>
          <p:nvPr/>
        </p:nvSpPr>
        <p:spPr>
          <a:xfrm>
            <a:off x="0" y="898443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MEDIADORES DE GRAVEDAD SECUELAS DEL ASI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2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8D65D8-53A4-46CA-A737-10D6B766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E1514C-5E56-4738-A1FF-4B1CFD2A3E36}" type="slidenum">
              <a:rPr lang="es-ES" noProof="0" smtClean="0"/>
              <a:t>15</a:t>
            </a:fld>
            <a:endParaRPr lang="es-ES" noProof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DA06E3-75D6-428A-A3B1-A45F7F798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8137" r="4109" b="2500"/>
          <a:stretch/>
        </p:blipFill>
        <p:spPr>
          <a:xfrm>
            <a:off x="93117" y="1314443"/>
            <a:ext cx="6932153" cy="4229114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B20C70A-52A4-4CFF-833A-EF05359DC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32785"/>
              </p:ext>
            </p:extLst>
          </p:nvPr>
        </p:nvGraphicFramePr>
        <p:xfrm>
          <a:off x="7158227" y="1122866"/>
          <a:ext cx="4773088" cy="4748340"/>
        </p:xfrm>
        <a:graphic>
          <a:graphicData uri="http://schemas.openxmlformats.org/drawingml/2006/table">
            <a:tbl>
              <a:tblPr firstRow="1" firstCol="1" bandRow="1"/>
              <a:tblGrid>
                <a:gridCol w="1248936">
                  <a:extLst>
                    <a:ext uri="{9D8B030D-6E8A-4147-A177-3AD203B41FA5}">
                      <a16:colId xmlns:a16="http://schemas.microsoft.com/office/drawing/2014/main" val="241296238"/>
                    </a:ext>
                  </a:extLst>
                </a:gridCol>
                <a:gridCol w="1182886">
                  <a:extLst>
                    <a:ext uri="{9D8B030D-6E8A-4147-A177-3AD203B41FA5}">
                      <a16:colId xmlns:a16="http://schemas.microsoft.com/office/drawing/2014/main" val="2335717552"/>
                    </a:ext>
                  </a:extLst>
                </a:gridCol>
                <a:gridCol w="1337290">
                  <a:extLst>
                    <a:ext uri="{9D8B030D-6E8A-4147-A177-3AD203B41FA5}">
                      <a16:colId xmlns:a16="http://schemas.microsoft.com/office/drawing/2014/main" val="2813775466"/>
                    </a:ext>
                  </a:extLst>
                </a:gridCol>
                <a:gridCol w="1003976">
                  <a:extLst>
                    <a:ext uri="{9D8B030D-6E8A-4147-A177-3AD203B41FA5}">
                      <a16:colId xmlns:a16="http://schemas.microsoft.com/office/drawing/2014/main" val="3523397503"/>
                    </a:ext>
                  </a:extLst>
                </a:gridCol>
              </a:tblGrid>
              <a:tr h="183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Denuncias 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93488"/>
                  </a:ext>
                </a:extLst>
              </a:tr>
              <a:tr h="18504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Categoría 1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Más de 600 denuncias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Fco. Morazán 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2038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518110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Cortés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1151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043051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Atlántida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836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4337146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Comayagua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807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348287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 Paraíso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787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4626452"/>
                  </a:ext>
                </a:extLst>
              </a:tr>
              <a:tr h="185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Categoría 2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400 a 599 denuncias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Choluteca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573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7206345"/>
                  </a:ext>
                </a:extLst>
              </a:tr>
              <a:tr h="193591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Olancho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2272287"/>
                  </a:ext>
                </a:extLst>
              </a:tr>
              <a:tr h="18504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Categoría 3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200 a 399 denuncias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Yoro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2218057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Lempira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327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34718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Copán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6807663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Colón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3747717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 de la Bahía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0020420"/>
                  </a:ext>
                </a:extLst>
              </a:tr>
              <a:tr h="18504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Categoría 4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0 a 199 denuncias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Santa Bárbara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4036928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Intibucá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6857428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Paz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4804773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Valle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9730165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Ocotepeque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825592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Gracias a Dios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1293868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519C1508-059D-42BF-9735-B3F10CFA4884}"/>
              </a:ext>
            </a:extLst>
          </p:cNvPr>
          <p:cNvSpPr/>
          <p:nvPr/>
        </p:nvSpPr>
        <p:spPr>
          <a:xfrm>
            <a:off x="0" y="-84083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CATEGORIZACIÓN DEPARTAMENTAL-INGRESO DE DENUNCIAS DE ASI- 2016-2020</a:t>
            </a:r>
            <a:endParaRPr kumimoji="0" lang="es-HN" sz="2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1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B90A328-C4D7-44CF-8E08-64B59386BF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782450" y="-91231"/>
            <a:ext cx="10511630" cy="15338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FCA115A-C770-41D5-84A1-CD6308C398DB}"/>
              </a:ext>
            </a:extLst>
          </p:cNvPr>
          <p:cNvSpPr/>
          <p:nvPr/>
        </p:nvSpPr>
        <p:spPr>
          <a:xfrm>
            <a:off x="0" y="931889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SITUACIÓN GENERAL DE </a:t>
            </a:r>
            <a:r>
              <a:rPr lang="es-ES" sz="2800" b="1" kern="0" dirty="0">
                <a:solidFill>
                  <a:schemeClr val="bg1"/>
                </a:solidFill>
              </a:rPr>
              <a:t>NIÑAS Y NIÑOS ANTE EL PROCESO PENAL</a:t>
            </a:r>
            <a:endParaRPr kumimoji="0" lang="es-HN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8" name="Imagen 7" descr="Un conjunto de letras negras en un fondo negro&#10;&#10;Descripción generada automáticamente con confianza media">
            <a:extLst>
              <a:ext uri="{FF2B5EF4-FFF2-40B4-BE49-F238E27FC236}">
                <a16:creationId xmlns:a16="http://schemas.microsoft.com/office/drawing/2014/main" id="{745C2D5E-BAA8-43E5-861A-9F0418FC70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 r="22365"/>
          <a:stretch/>
        </p:blipFill>
        <p:spPr>
          <a:xfrm>
            <a:off x="1853513" y="1437455"/>
            <a:ext cx="9008075" cy="54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9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D588B3-04E0-4187-859B-65CD4137D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/>
          <a:stretch/>
        </p:blipFill>
        <p:spPr>
          <a:xfrm>
            <a:off x="2084780" y="1705235"/>
            <a:ext cx="7516421" cy="4783543"/>
          </a:xfrm>
          <a:prstGeom prst="rect">
            <a:avLst/>
          </a:prstGeom>
        </p:spPr>
      </p:pic>
      <p:pic>
        <p:nvPicPr>
          <p:cNvPr id="6" name="Imagen 5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CA1B5ED-B791-4612-BC06-F9030571B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782450" y="-128302"/>
            <a:ext cx="10511630" cy="153389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DB11E76-3EAC-49D5-AEEA-AC9A951440F6}"/>
              </a:ext>
            </a:extLst>
          </p:cNvPr>
          <p:cNvSpPr/>
          <p:nvPr/>
        </p:nvSpPr>
        <p:spPr>
          <a:xfrm>
            <a:off x="0" y="894818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Mapa: Estructura Institucional para la Atención de Delitos Sexuales en Perjuicio de Niños y Niñas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2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4AF7E2-31E8-494D-996D-8029B624A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2067700" y="1743318"/>
            <a:ext cx="7928917" cy="4597218"/>
          </a:xfrm>
          <a:prstGeom prst="rect">
            <a:avLst/>
          </a:prstGeom>
        </p:spPr>
      </p:pic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2DC086D-59EE-4E62-A7D5-475351F79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782450" y="-128302"/>
            <a:ext cx="10511630" cy="15338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C728CA5-88CD-45D5-B489-B028205598BC}"/>
              </a:ext>
            </a:extLst>
          </p:cNvPr>
          <p:cNvSpPr/>
          <p:nvPr/>
        </p:nvSpPr>
        <p:spPr>
          <a:xfrm>
            <a:off x="0" y="894818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Mapa: Estructura Institucional para la Investigación Criminal de Delitos Sexuales en Perjuicio de Niños y Niñas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65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D7B9C7B-5836-40D2-9CF7-4E941662D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782450" y="-4732"/>
            <a:ext cx="10511630" cy="15338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45B2C5-11A9-44EE-855D-0A55F3AB2F92}"/>
              </a:ext>
            </a:extLst>
          </p:cNvPr>
          <p:cNvSpPr txBox="1"/>
          <p:nvPr/>
        </p:nvSpPr>
        <p:spPr>
          <a:xfrm>
            <a:off x="6638922" y="3122415"/>
            <a:ext cx="4889157" cy="2554545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8D9F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RECONOCIMIENTO DE LA VULNERABILIDAD DE NNV-ASI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Trato de calidad y calidez que restituye y protege.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Investigación expedita y efectiva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Acompañamiento y empodermientode NNV-ASI en el proceso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Declaración efeciva en Cámara Gesell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FC0E52-F4E7-46FB-AAC6-1B060B3CC035}"/>
              </a:ext>
            </a:extLst>
          </p:cNvPr>
          <p:cNvSpPr txBox="1"/>
          <p:nvPr/>
        </p:nvSpPr>
        <p:spPr>
          <a:xfrm>
            <a:off x="1059337" y="3098181"/>
            <a:ext cx="4600058" cy="2554545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9A191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PROCESO PENAL ADULTOCÉNTRICO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Debilidad institucional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Ausencia de normativa procedimental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Espacios inadecuados de atención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Respuesta tardía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Declaración inefectiva en Cámara Gesell de NNV-ASI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Revictimización </a:t>
            </a: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rgbClr val="C039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072AF3-5C81-4DA2-803C-2F42CBAE9929}"/>
              </a:ext>
            </a:extLst>
          </p:cNvPr>
          <p:cNvSpPr/>
          <p:nvPr/>
        </p:nvSpPr>
        <p:spPr>
          <a:xfrm>
            <a:off x="0" y="1163952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RESPUESTA INSTITUCIONAL- JUSTICIA </a:t>
            </a:r>
            <a:endParaRPr kumimoji="0" lang="es-HN" sz="4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33FC27C-7929-4AE1-B6C9-6C92D861EC2D}"/>
              </a:ext>
            </a:extLst>
          </p:cNvPr>
          <p:cNvSpPr/>
          <p:nvPr/>
        </p:nvSpPr>
        <p:spPr>
          <a:xfrm>
            <a:off x="1059336" y="2570204"/>
            <a:ext cx="3784513" cy="41791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/>
              <a:t>RETOS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18393CA-C283-48AD-B728-94EE9124391D}"/>
              </a:ext>
            </a:extLst>
          </p:cNvPr>
          <p:cNvSpPr/>
          <p:nvPr/>
        </p:nvSpPr>
        <p:spPr>
          <a:xfrm>
            <a:off x="6638922" y="2561921"/>
            <a:ext cx="4655158" cy="417910"/>
          </a:xfrm>
          <a:prstGeom prst="rect">
            <a:avLst/>
          </a:prstGeom>
          <a:solidFill>
            <a:srgbClr val="8D9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/>
              <a:t>FACTORES DE ÉXITO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6EC4365-1A29-49AD-9992-733D686286D8}"/>
              </a:ext>
            </a:extLst>
          </p:cNvPr>
          <p:cNvSpPr/>
          <p:nvPr/>
        </p:nvSpPr>
        <p:spPr>
          <a:xfrm>
            <a:off x="11294080" y="219103"/>
            <a:ext cx="897920" cy="548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/>
              <a:t>RETOS</a:t>
            </a:r>
          </a:p>
        </p:txBody>
      </p:sp>
    </p:spTree>
    <p:extLst>
      <p:ext uri="{BB962C8B-B14F-4D97-AF65-F5344CB8AC3E}">
        <p14:creationId xmlns:p14="http://schemas.microsoft.com/office/powerpoint/2010/main" val="304784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0" y="0"/>
            <a:ext cx="10648786" cy="155390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52948D-ADF6-43D8-AA1F-37D6F63B74F3}"/>
              </a:ext>
            </a:extLst>
          </p:cNvPr>
          <p:cNvSpPr txBox="1"/>
          <p:nvPr/>
        </p:nvSpPr>
        <p:spPr>
          <a:xfrm>
            <a:off x="2630002" y="3435178"/>
            <a:ext cx="82315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Identificar ACCIONES DE FORTALECIMIENTO del SISTEMA DE ADMINISTRACIÓN DE JUSTICIA PENAL y protección en la respuesta  a niñas y niños víctimas de abuso sexual infantil.</a:t>
            </a:r>
            <a:endParaRPr kumimoji="0" lang="es-HN" sz="2800" i="0" u="none" strike="noStrike" kern="1200" cap="none" spc="0" normalizeH="0" baseline="0" noProof="0" dirty="0">
              <a:ln>
                <a:noFill/>
              </a:ln>
              <a:solidFill>
                <a:srgbClr val="244459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61" y="1433590"/>
            <a:ext cx="681269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26" y="1488945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 DEL </a:t>
            </a:r>
            <a:b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5FC196F-F20D-4687-B6F7-5CB229DED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63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D7B9C7B-5836-40D2-9CF7-4E941662D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782450" y="-4732"/>
            <a:ext cx="10511630" cy="15338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45B2C5-11A9-44EE-855D-0A55F3AB2F92}"/>
              </a:ext>
            </a:extLst>
          </p:cNvPr>
          <p:cNvSpPr txBox="1"/>
          <p:nvPr/>
        </p:nvSpPr>
        <p:spPr>
          <a:xfrm>
            <a:off x="6384325" y="3039030"/>
            <a:ext cx="5025856" cy="2246769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2000" b="1" i="0" u="none" strike="noStrike" kern="1200" cap="none" spc="0" normalizeH="0" baseline="0" noProof="1">
                <a:ln>
                  <a:noFill/>
                </a:ln>
                <a:solidFill>
                  <a:srgbClr val="8D9F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FACTORES DETERMINANTES EN LA PROTECCIÓN DE NNVASI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familia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Procesos de recuperación, restauración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Protección social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Acompañamiento en el proceso 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Reducir riesgo de sufrimiento emocional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FC0E52-F4E7-46FB-AAC6-1B060B3CC035}"/>
              </a:ext>
            </a:extLst>
          </p:cNvPr>
          <p:cNvSpPr txBox="1"/>
          <p:nvPr/>
        </p:nvSpPr>
        <p:spPr>
          <a:xfrm>
            <a:off x="1158191" y="3094636"/>
            <a:ext cx="4600058" cy="2246769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2000" b="1" i="0" u="none" strike="noStrike" kern="1200" cap="none" spc="0" normalizeH="0" baseline="0" noProof="1">
                <a:ln>
                  <a:noFill/>
                </a:ln>
                <a:solidFill>
                  <a:srgbClr val="9A191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RETOS EN LA  PROTECCIÓN DE NNVASI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privilegia las diligencias del proceso penal a la protección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Alcance limitado de protección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Ausencia de abordaje familiar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Limitada capacidad de DINAF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Debil coordinación interinstitucional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072AF3-5C81-4DA2-803C-2F42CBAE9929}"/>
              </a:ext>
            </a:extLst>
          </p:cNvPr>
          <p:cNvSpPr/>
          <p:nvPr/>
        </p:nvSpPr>
        <p:spPr>
          <a:xfrm>
            <a:off x="0" y="1163952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RESPUESTA INSTITUCIONAL </a:t>
            </a:r>
            <a:r>
              <a:rPr lang="es-ES" sz="3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s-E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PROTECCIÓN NNVASI </a:t>
            </a:r>
            <a:endParaRPr kumimoji="0" lang="es-HN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6EC4365-1A29-49AD-9992-733D686286D8}"/>
              </a:ext>
            </a:extLst>
          </p:cNvPr>
          <p:cNvSpPr/>
          <p:nvPr/>
        </p:nvSpPr>
        <p:spPr>
          <a:xfrm>
            <a:off x="11294080" y="219103"/>
            <a:ext cx="897920" cy="548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/>
              <a:t>RETOS</a:t>
            </a:r>
          </a:p>
        </p:txBody>
      </p:sp>
    </p:spTree>
    <p:extLst>
      <p:ext uri="{BB962C8B-B14F-4D97-AF65-F5344CB8AC3E}">
        <p14:creationId xmlns:p14="http://schemas.microsoft.com/office/powerpoint/2010/main" val="158021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ntalla de celular con aplicaciones&#10;&#10;Descripción generada automáticamente">
            <a:extLst>
              <a:ext uri="{FF2B5EF4-FFF2-40B4-BE49-F238E27FC236}">
                <a16:creationId xmlns:a16="http://schemas.microsoft.com/office/drawing/2014/main" id="{58394C57-04A7-453B-B2DF-A50C39E1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19813" r="11538" b="19813"/>
          <a:stretch/>
        </p:blipFill>
        <p:spPr>
          <a:xfrm>
            <a:off x="-203030" y="717534"/>
            <a:ext cx="12522716" cy="54839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27EA9E-B83D-44A3-A4E6-EA421A450272}"/>
              </a:ext>
            </a:extLst>
          </p:cNvPr>
          <p:cNvSpPr/>
          <p:nvPr/>
        </p:nvSpPr>
        <p:spPr>
          <a:xfrm>
            <a:off x="0" y="-118609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RANKING – ÍNDICE DE IMPUNIDAD DEPARTAMENTAL ANUAL 2016-2020</a:t>
            </a:r>
            <a:endParaRPr kumimoji="0" lang="es-HN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555A92D6-7F56-4B3A-9BD2-F17FBF7A816C}"/>
              </a:ext>
            </a:extLst>
          </p:cNvPr>
          <p:cNvSpPr txBox="1"/>
          <p:nvPr/>
        </p:nvSpPr>
        <p:spPr>
          <a:xfrm>
            <a:off x="804622" y="5678515"/>
            <a:ext cx="1189199" cy="584775"/>
          </a:xfrm>
          <a:prstGeom prst="rect">
            <a:avLst/>
          </a:prstGeom>
          <a:solidFill>
            <a:srgbClr val="244459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2016</a:t>
            </a:r>
            <a:endParaRPr lang="es-HN" sz="3200" b="1" dirty="0">
              <a:solidFill>
                <a:schemeClr val="bg1"/>
              </a:solidFill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6EB2700-D825-48AC-876E-1011F8F6FE47}"/>
              </a:ext>
            </a:extLst>
          </p:cNvPr>
          <p:cNvSpPr txBox="1"/>
          <p:nvPr/>
        </p:nvSpPr>
        <p:spPr>
          <a:xfrm>
            <a:off x="3341999" y="5666897"/>
            <a:ext cx="1189199" cy="584775"/>
          </a:xfrm>
          <a:prstGeom prst="rect">
            <a:avLst/>
          </a:prstGeom>
          <a:solidFill>
            <a:srgbClr val="244459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2017</a:t>
            </a:r>
            <a:endParaRPr lang="es-HN" sz="3200" b="1" dirty="0">
              <a:solidFill>
                <a:schemeClr val="bg1"/>
              </a:solidFill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C3F9B1D-C1A9-4D17-9023-6F6C393E6210}"/>
              </a:ext>
            </a:extLst>
          </p:cNvPr>
          <p:cNvSpPr txBox="1"/>
          <p:nvPr/>
        </p:nvSpPr>
        <p:spPr>
          <a:xfrm>
            <a:off x="5725629" y="5652853"/>
            <a:ext cx="1189199" cy="584775"/>
          </a:xfrm>
          <a:prstGeom prst="rect">
            <a:avLst/>
          </a:prstGeom>
          <a:solidFill>
            <a:srgbClr val="244459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2018</a:t>
            </a:r>
            <a:endParaRPr lang="es-HN" sz="3200" b="1" dirty="0">
              <a:solidFill>
                <a:schemeClr val="bg1"/>
              </a:solidFill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BB4BD8E4-E802-406D-8A89-922874B3E945}"/>
              </a:ext>
            </a:extLst>
          </p:cNvPr>
          <p:cNvSpPr txBox="1"/>
          <p:nvPr/>
        </p:nvSpPr>
        <p:spPr>
          <a:xfrm>
            <a:off x="8040586" y="5660303"/>
            <a:ext cx="1189199" cy="584775"/>
          </a:xfrm>
          <a:prstGeom prst="rect">
            <a:avLst/>
          </a:prstGeom>
          <a:solidFill>
            <a:srgbClr val="244459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2019</a:t>
            </a:r>
            <a:endParaRPr lang="es-HN" sz="3200" b="1" dirty="0">
              <a:solidFill>
                <a:schemeClr val="bg1"/>
              </a:solidFill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FC68A44-9C9C-4ECE-B734-F3FACF2DDEDD}"/>
              </a:ext>
            </a:extLst>
          </p:cNvPr>
          <p:cNvSpPr txBox="1"/>
          <p:nvPr/>
        </p:nvSpPr>
        <p:spPr>
          <a:xfrm>
            <a:off x="10467383" y="5603222"/>
            <a:ext cx="1189199" cy="584775"/>
          </a:xfrm>
          <a:prstGeom prst="rect">
            <a:avLst/>
          </a:prstGeom>
          <a:solidFill>
            <a:srgbClr val="244459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2020</a:t>
            </a:r>
            <a:endParaRPr lang="es-H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89329F7-62BD-4DAA-9509-4B9151C1E36F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244459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RESULTADOS JUDICIALES  EN ASI </a:t>
            </a:r>
            <a:r>
              <a:rPr kumimoji="0" lang="es-E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2016-2020 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887AC4F-C199-46BC-935E-1270510C1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79093"/>
              </p:ext>
            </p:extLst>
          </p:nvPr>
        </p:nvGraphicFramePr>
        <p:xfrm>
          <a:off x="336394" y="858644"/>
          <a:ext cx="4572000" cy="290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DED0531-79AF-473C-AF23-846C8C781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213938"/>
              </p:ext>
            </p:extLst>
          </p:nvPr>
        </p:nvGraphicFramePr>
        <p:xfrm>
          <a:off x="6698166" y="8586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E863584-5F16-47F1-A967-C7F0958E9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445565"/>
              </p:ext>
            </p:extLst>
          </p:nvPr>
        </p:nvGraphicFramePr>
        <p:xfrm>
          <a:off x="6359913" y="3938081"/>
          <a:ext cx="52485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áfico 3">
            <a:extLst>
              <a:ext uri="{FF2B5EF4-FFF2-40B4-BE49-F238E27FC236}">
                <a16:creationId xmlns:a16="http://schemas.microsoft.com/office/drawing/2014/main" id="{B02C49C8-1535-41E8-A258-F1DE42B1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937" y="3988806"/>
            <a:ext cx="4324813" cy="25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9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E27EA9E-B83D-44A3-A4E6-EA421A450272}"/>
              </a:ext>
            </a:extLst>
          </p:cNvPr>
          <p:cNvSpPr/>
          <p:nvPr/>
        </p:nvSpPr>
        <p:spPr>
          <a:xfrm>
            <a:off x="0" y="-81538"/>
            <a:ext cx="12192000" cy="762000"/>
          </a:xfrm>
          <a:prstGeom prst="rect">
            <a:avLst/>
          </a:prstGeom>
          <a:solidFill>
            <a:srgbClr val="244459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RESULTADOS- ÍNDICES  DEL SISTEMA DE JUSTICIA EN ASI 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F86CD1-A26F-4A9C-9B24-9A6F2BC72128}"/>
              </a:ext>
            </a:extLst>
          </p:cNvPr>
          <p:cNvSpPr txBox="1"/>
          <p:nvPr/>
        </p:nvSpPr>
        <p:spPr>
          <a:xfrm>
            <a:off x="1571163" y="3775250"/>
            <a:ext cx="17093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promedio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b="1" dirty="0">
                <a:solidFill>
                  <a:srgbClr val="9A19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10 casos denunciados quedó en impunidad</a:t>
            </a:r>
            <a:endParaRPr lang="es-H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33614E-EF26-4E21-82B3-E0D8D3FA2C66}"/>
              </a:ext>
            </a:extLst>
          </p:cNvPr>
          <p:cNvSpPr txBox="1"/>
          <p:nvPr/>
        </p:nvSpPr>
        <p:spPr>
          <a:xfrm>
            <a:off x="3905615" y="3775250"/>
            <a:ext cx="17093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promedio,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9A19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10 casos judicializados fue resuelto con una sentencia condenatoria</a:t>
            </a:r>
            <a:endParaRPr lang="es-H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980FE7-265D-4996-93B0-9FDFD801E785}"/>
              </a:ext>
            </a:extLst>
          </p:cNvPr>
          <p:cNvSpPr txBox="1"/>
          <p:nvPr/>
        </p:nvSpPr>
        <p:spPr>
          <a:xfrm>
            <a:off x="6147526" y="3856110"/>
            <a:ext cx="17093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promedio,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9A19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10 casos denunciados fue judicializado</a:t>
            </a:r>
            <a:endParaRPr lang="es-H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C191FC-36BB-4101-8251-F2E6C73F415F}"/>
              </a:ext>
            </a:extLst>
          </p:cNvPr>
          <p:cNvSpPr txBox="1"/>
          <p:nvPr/>
        </p:nvSpPr>
        <p:spPr>
          <a:xfrm>
            <a:off x="8414151" y="3856110"/>
            <a:ext cx="214430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promedio, casi </a:t>
            </a:r>
            <a:r>
              <a:rPr lang="es-ES" sz="2800" b="1" dirty="0">
                <a:solidFill>
                  <a:srgbClr val="9A19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10 casos denunciados fue resuelto con sentencia condenatoria</a:t>
            </a:r>
            <a:endParaRPr lang="es-H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28C29F8-7F41-44F1-9515-E575360A8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6" t="62927" r="8445" b="4065"/>
          <a:stretch/>
        </p:blipFill>
        <p:spPr>
          <a:xfrm>
            <a:off x="1336972" y="1506713"/>
            <a:ext cx="9196771" cy="234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2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E27EA9E-B83D-44A3-A4E6-EA421A450272}"/>
              </a:ext>
            </a:extLst>
          </p:cNvPr>
          <p:cNvSpPr/>
          <p:nvPr/>
        </p:nvSpPr>
        <p:spPr>
          <a:xfrm>
            <a:off x="0" y="-81538"/>
            <a:ext cx="12192000" cy="762000"/>
          </a:xfrm>
          <a:prstGeom prst="rect">
            <a:avLst/>
          </a:prstGeom>
          <a:solidFill>
            <a:srgbClr val="244459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RESULTADOS- ÍNDICES  DEL SISTEMA DE JUSTICIA EN ASI 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0B7942BA-B76B-4058-ACEB-3B84CF86C0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4473294"/>
                  </p:ext>
                </p:extLst>
              </p:nvPr>
            </p:nvGraphicFramePr>
            <p:xfrm>
              <a:off x="2490443" y="1363514"/>
              <a:ext cx="7024259" cy="413097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0B7942BA-B76B-4058-ACEB-3B84CF86C0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0443" y="1363514"/>
                <a:ext cx="7024259" cy="41309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49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DB8EF86-8806-480E-8B3A-BEDC178154FF}"/>
              </a:ext>
            </a:extLst>
          </p:cNvPr>
          <p:cNvSpPr/>
          <p:nvPr/>
        </p:nvSpPr>
        <p:spPr>
          <a:xfrm>
            <a:off x="0" y="-44605"/>
            <a:ext cx="12192000" cy="762000"/>
          </a:xfrm>
          <a:prstGeom prst="rect">
            <a:avLst/>
          </a:prstGeom>
          <a:solidFill>
            <a:srgbClr val="244459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RESULTADOS – INVESTIGACIÓN CRIMINAL EN ASI 2016-2020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27024D9A-9597-4227-8D67-EB953B3AD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217446"/>
              </p:ext>
            </p:extLst>
          </p:nvPr>
        </p:nvGraphicFramePr>
        <p:xfrm>
          <a:off x="644488" y="3354313"/>
          <a:ext cx="4799382" cy="314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269C5B9-D656-48D4-8354-ED95C492C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636962"/>
              </p:ext>
            </p:extLst>
          </p:nvPr>
        </p:nvGraphicFramePr>
        <p:xfrm>
          <a:off x="7211124" y="8019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61F5F654-A253-47CE-BC37-EC34C41525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876" y="977417"/>
            <a:ext cx="6304157" cy="211687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E22C57-38ED-4FE2-B441-D328B00D9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54" t="73178" r="81832"/>
          <a:stretch/>
        </p:blipFill>
        <p:spPr>
          <a:xfrm>
            <a:off x="6594427" y="4006799"/>
            <a:ext cx="1806146" cy="183943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AC31D71-8E5A-4F86-9491-A4615F8BBC20}"/>
              </a:ext>
            </a:extLst>
          </p:cNvPr>
          <p:cNvSpPr txBox="1"/>
          <p:nvPr/>
        </p:nvSpPr>
        <p:spPr>
          <a:xfrm>
            <a:off x="6044608" y="3656760"/>
            <a:ext cx="3136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244459"/>
                </a:solidFill>
              </a:rPr>
              <a:t>ÍNDICE DE EFICACIA POLICIAL</a:t>
            </a:r>
            <a:endParaRPr lang="es-HN" sz="1600" b="1" dirty="0">
              <a:solidFill>
                <a:srgbClr val="244459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33F6BB6-1F9C-4293-B0CA-B92BB2216A97}"/>
              </a:ext>
            </a:extLst>
          </p:cNvPr>
          <p:cNvSpPr txBox="1"/>
          <p:nvPr/>
        </p:nvSpPr>
        <p:spPr>
          <a:xfrm>
            <a:off x="9181213" y="3664455"/>
            <a:ext cx="3241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rgbClr val="244459"/>
                </a:solidFill>
              </a:rPr>
              <a:t>ÍNDICE DE IMPUTACIÓN PENAL</a:t>
            </a:r>
            <a:endParaRPr lang="es-HN" sz="1500" b="1" dirty="0">
              <a:solidFill>
                <a:srgbClr val="244459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0B0A7D2-4227-4A49-83BD-021F9967B8A3}"/>
              </a:ext>
            </a:extLst>
          </p:cNvPr>
          <p:cNvSpPr txBox="1"/>
          <p:nvPr/>
        </p:nvSpPr>
        <p:spPr>
          <a:xfrm>
            <a:off x="6426230" y="5655969"/>
            <a:ext cx="20414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En promedio </a:t>
            </a:r>
            <a:r>
              <a:rPr lang="es-ES" b="1" dirty="0">
                <a:solidFill>
                  <a:srgbClr val="9A1915"/>
                </a:solidFill>
              </a:rPr>
              <a:t>4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sz="1400" dirty="0"/>
              <a:t>de 10 denuncias fueron investigadas</a:t>
            </a:r>
            <a:endParaRPr lang="es-HN" sz="14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65818B5-FF59-4261-B488-D3F3E7473363}"/>
              </a:ext>
            </a:extLst>
          </p:cNvPr>
          <p:cNvSpPr txBox="1"/>
          <p:nvPr/>
        </p:nvSpPr>
        <p:spPr>
          <a:xfrm>
            <a:off x="9450041" y="5655968"/>
            <a:ext cx="24837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En promedio </a:t>
            </a:r>
            <a:r>
              <a:rPr lang="es-ES" b="1" dirty="0">
                <a:solidFill>
                  <a:srgbClr val="9A1915"/>
                </a:solidFill>
              </a:rPr>
              <a:t>6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sz="1400" dirty="0"/>
              <a:t>de 10 investigadas fueron soporte para un requerimiento fiscal</a:t>
            </a:r>
            <a:endParaRPr lang="es-HN" sz="1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6A82C78-16A2-4AE4-AAF3-EC87E72076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029" t="73178" r="61802" b="2362"/>
          <a:stretch/>
        </p:blipFill>
        <p:spPr>
          <a:xfrm>
            <a:off x="9696962" y="4006798"/>
            <a:ext cx="1727483" cy="16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44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5130B8F-27EA-455E-9684-265ACA1C05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2430413" y="0"/>
            <a:ext cx="6734432" cy="98271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60C092E-1C41-4784-9C2D-025C3AABCD54}"/>
              </a:ext>
            </a:extLst>
          </p:cNvPr>
          <p:cNvSpPr/>
          <p:nvPr/>
        </p:nvSpPr>
        <p:spPr>
          <a:xfrm>
            <a:off x="0" y="679622"/>
            <a:ext cx="12192000" cy="564292"/>
          </a:xfrm>
          <a:prstGeom prst="rect">
            <a:avLst/>
          </a:prstGeom>
          <a:solidFill>
            <a:srgbClr val="244459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ES" sz="2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ULNERABILIDADES DE NN EN ASI  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DFEF7B-4D34-45BC-8011-06D7630E06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4419"/>
          <a:stretch/>
        </p:blipFill>
        <p:spPr>
          <a:xfrm>
            <a:off x="2590455" y="1402796"/>
            <a:ext cx="6450820" cy="50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35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-1389" y="2"/>
            <a:ext cx="10648786" cy="15539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918" y="1025810"/>
            <a:ext cx="777818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1" y="1062882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6C71381-96C5-4B59-B4DA-66A809E71868}"/>
              </a:ext>
            </a:extLst>
          </p:cNvPr>
          <p:cNvSpPr txBox="1"/>
          <p:nvPr/>
        </p:nvSpPr>
        <p:spPr>
          <a:xfrm>
            <a:off x="2036111" y="2401327"/>
            <a:ext cx="95764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cifras de prevalencia sobre violencia sexual en la niñez y registro de denuncias por ASI de los últimos cinco años, implican una dimensión alarmante de violencia hacia la niñez y cuestionan las actuales intervenciones institucionales en prevención.</a:t>
            </a:r>
          </a:p>
          <a:p>
            <a:pPr marL="342900" indent="-342900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tendencia de denuncias por ASI es el aumento.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características del ASI en Honduras conllevan graves secuelas en niñas y niños, por lo que amerita una respuesta institucional coherente, integral y de amplia cobertura.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materia de protección, en Honduras, existen brechas significativas entre la mera identificación de un espacio de alojamiento para niñas y niños victimizados y una protección que restaure, restituya y reinserte.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Índice de Impunidad en ASI de  83.74%, evidencia la ineficacia del Sistema de Administración de Justicia y reprocha la inversión presupuestaria actual.</a:t>
            </a:r>
          </a:p>
        </p:txBody>
      </p:sp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81BAA86-F20F-4130-A16C-F293B84D1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-1389" y="2"/>
            <a:ext cx="10648786" cy="15539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918" y="1025810"/>
            <a:ext cx="777818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1" y="1062882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6C71381-96C5-4B59-B4DA-66A809E71868}"/>
              </a:ext>
            </a:extLst>
          </p:cNvPr>
          <p:cNvSpPr txBox="1"/>
          <p:nvPr/>
        </p:nvSpPr>
        <p:spPr>
          <a:xfrm>
            <a:off x="1878226" y="2498713"/>
            <a:ext cx="1000897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El Sistema de administración de Justicia, tiene limitada capacidad para brindar un respuesta especializada hacia niñas y niños víctimas de ASI. No cuenta con normas procedimentales, recuerdo humano sensibilizado y especializado, logística, infraestructura para atender adecuadamente a niñas y niños victimizados.</a:t>
            </a:r>
          </a:p>
          <a:p>
            <a:pPr algn="just"/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 El contacto de NNV-ASI, con el Sistema de administración de justicia genera vulneración de sus derechos y resulta iatrogénico.</a:t>
            </a:r>
          </a:p>
          <a:p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 Sufrir violencia sexual en Honduras implica mayor vulneración de derechos, no existen sistemas de protección, de recuperación, ni abordaje especializado.</a:t>
            </a:r>
          </a:p>
          <a:p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 Existe precarios sistemas de información sobre violencia hacia la niñez.</a:t>
            </a:r>
          </a:p>
          <a:p>
            <a:pPr algn="just"/>
            <a:endParaRPr lang="es-ES" sz="14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4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4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8E99D1B-93FF-4C52-8469-857CB38C6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0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0" y="0"/>
            <a:ext cx="10648786" cy="15539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58" y="1124665"/>
            <a:ext cx="8676427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96" y="1180020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A9A384-BC31-49DD-BD62-8075050EE270}"/>
              </a:ext>
            </a:extLst>
          </p:cNvPr>
          <p:cNvSpPr txBox="1"/>
          <p:nvPr/>
        </p:nvSpPr>
        <p:spPr>
          <a:xfrm>
            <a:off x="2131516" y="2630835"/>
            <a:ext cx="94507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Incluir en la agenda pública la problemática de violencia sexual hacia la niñez, mediante la aprobación de política pública que articule los esfuerzos interinstitucionales para prevenir, detectar, atender y proteger a las niñas y niños del abuso sexual infantil.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requiere de fortalecimiento institucional para atender la demanda de servicios de protección y justicia en materia de violencia sexual hacia la niñez., así como de potenciar la labor de sociedad civil en favor de la niñez.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el desempeño institucional por medio de modelos de gestión fiscal por resultado, para asegurar una investigación criminal por ASI ágil y concentrada.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programas especiales de protección social para niñas y niños victimizados.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mecanismos de coordinación interinstitucional, que favorezcan la resolución de conflictos y retos en la gestión de justicia en casos de violencia sexual hacia niñas y niños.</a:t>
            </a:r>
          </a:p>
        </p:txBody>
      </p:sp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03D2EE8-1F8A-4FCD-890F-05B5809F4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-1389" y="2"/>
            <a:ext cx="10648786" cy="155390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52948D-ADF6-43D8-AA1F-37D6F63B74F3}"/>
              </a:ext>
            </a:extLst>
          </p:cNvPr>
          <p:cNvSpPr txBox="1"/>
          <p:nvPr/>
        </p:nvSpPr>
        <p:spPr>
          <a:xfrm>
            <a:off x="2580575" y="3584065"/>
            <a:ext cx="8256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Describir ASPECTOS RELEVANTES sobre la respuesta institucional de protección y persecución penal de DELITOS SEXUALES en perjuicio de NIÑAS Y NIÑOS.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61" y="1433590"/>
            <a:ext cx="681269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26" y="1488945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DEL </a:t>
            </a:r>
            <a:b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BB27123-0967-4B01-8F9E-ACD4B311B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mujer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49ACA5FC-BA0E-457D-B6DB-737262E64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F4CDDE5-8FED-4026-A92B-5E10FABDA22F}"/>
              </a:ext>
            </a:extLst>
          </p:cNvPr>
          <p:cNvSpPr txBox="1"/>
          <p:nvPr/>
        </p:nvSpPr>
        <p:spPr>
          <a:xfrm>
            <a:off x="4681198" y="2854125"/>
            <a:ext cx="5859115" cy="954107"/>
          </a:xfrm>
          <a:prstGeom prst="rect">
            <a:avLst/>
          </a:prstGeom>
          <a:solidFill>
            <a:srgbClr val="9A1915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GRACIAS ANTICIPADAS POR SUS </a:t>
            </a:r>
            <a:r>
              <a:rPr lang="es-ES" sz="2800" b="1" dirty="0">
                <a:solidFill>
                  <a:srgbClr val="D99F6B"/>
                </a:solidFill>
              </a:rPr>
              <a:t>REFLEXIONES</a:t>
            </a:r>
            <a:endParaRPr lang="es-HN" sz="2800" b="1" dirty="0">
              <a:solidFill>
                <a:srgbClr val="D99F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1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-1" y="-4804"/>
            <a:ext cx="10648786" cy="155390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52948D-ADF6-43D8-AA1F-37D6F63B74F3}"/>
              </a:ext>
            </a:extLst>
          </p:cNvPr>
          <p:cNvSpPr txBox="1"/>
          <p:nvPr/>
        </p:nvSpPr>
        <p:spPr>
          <a:xfrm>
            <a:off x="2804983" y="3076832"/>
            <a:ext cx="8450495" cy="342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HN" sz="2400" b="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Caracterizar la respuesta institucional en la </a:t>
            </a:r>
            <a:r>
              <a:rPr kumimoji="0" lang="es-HN" sz="2400" b="1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protección y persecución penal </a:t>
            </a:r>
            <a:r>
              <a:rPr kumimoji="0" lang="es-HN" sz="2400" b="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delitos sexuales en perjuicio de niñas y niñas.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HN" sz="2000" b="0" i="0" u="none" strike="noStrike" kern="1200" cap="none" spc="0" normalizeH="0" baseline="0" noProof="0" dirty="0">
              <a:ln>
                <a:noFill/>
              </a:ln>
              <a:solidFill>
                <a:srgbClr val="244459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HN" sz="2400" b="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Establecer el </a:t>
            </a:r>
            <a:r>
              <a:rPr lang="es-HN" sz="2400" b="1" dirty="0">
                <a:solidFill>
                  <a:srgbClr val="2444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H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ndice</a:t>
            </a:r>
            <a:r>
              <a:rPr kumimoji="0" lang="es-HN" sz="2400" b="1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Impunidad y Efectividad </a:t>
            </a:r>
            <a:r>
              <a:rPr lang="es-HN" sz="2400" dirty="0">
                <a:solidFill>
                  <a:srgbClr val="2444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respecto a las </a:t>
            </a:r>
            <a:r>
              <a:rPr kumimoji="0" lang="es-HN" sz="2400" b="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denuncias por delitos sexuales en perjuicio de niños y niñas  2016-2020.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2800" i="0" u="none" strike="noStrike" kern="1200" cap="none" spc="0" normalizeH="0" baseline="0" noProof="0" dirty="0">
              <a:ln>
                <a:noFill/>
              </a:ln>
              <a:solidFill>
                <a:srgbClr val="244459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61" y="1433590"/>
            <a:ext cx="681269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511" y="1501302"/>
            <a:ext cx="3960463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b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ESPECIFICOS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96CDA87-E311-4E0B-B242-844676D67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21F2059-3110-424A-9A10-DD6350A157AC}"/>
              </a:ext>
            </a:extLst>
          </p:cNvPr>
          <p:cNvSpPr/>
          <p:nvPr/>
        </p:nvSpPr>
        <p:spPr>
          <a:xfrm>
            <a:off x="210204" y="1303281"/>
            <a:ext cx="4572002" cy="933291"/>
          </a:xfrm>
          <a:prstGeom prst="roundRect">
            <a:avLst/>
          </a:prstGeom>
          <a:solidFill>
            <a:srgbClr val="8D9FA6"/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 sz="2000" b="1" dirty="0">
              <a:solidFill>
                <a:srgbClr val="8D9FA6"/>
              </a:solidFill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AAC41C76-07FC-48E7-B0A5-74F6FD65C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07091"/>
              </p:ext>
            </p:extLst>
          </p:nvPr>
        </p:nvGraphicFramePr>
        <p:xfrm>
          <a:off x="6938674" y="2835516"/>
          <a:ext cx="5020250" cy="35756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9881">
                  <a:extLst>
                    <a:ext uri="{9D8B030D-6E8A-4147-A177-3AD203B41FA5}">
                      <a16:colId xmlns:a16="http://schemas.microsoft.com/office/drawing/2014/main" val="222881821"/>
                    </a:ext>
                  </a:extLst>
                </a:gridCol>
                <a:gridCol w="3500369">
                  <a:extLst>
                    <a:ext uri="{9D8B030D-6E8A-4147-A177-3AD203B41FA5}">
                      <a16:colId xmlns:a16="http://schemas.microsoft.com/office/drawing/2014/main" val="365856429"/>
                    </a:ext>
                  </a:extLst>
                </a:gridCol>
              </a:tblGrid>
              <a:tr h="320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244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FÓRMULA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244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49660"/>
                  </a:ext>
                </a:extLst>
              </a:tr>
              <a:tr h="5739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Impunidad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100-((# sentencias condenatorias/# de denuncias por DS)*100)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4972751"/>
                  </a:ext>
                </a:extLst>
              </a:tr>
              <a:tr h="4662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Efectividad 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 sentencias condenatorias/# de denuncias por DS)*100)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9327739"/>
                  </a:ext>
                </a:extLst>
              </a:tr>
              <a:tr h="5739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Resolutivo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 de sentencias condenatorias/casos judicializados)*100).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9295503"/>
                  </a:ext>
                </a:extLst>
              </a:tr>
              <a:tr h="7082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Judicialización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 de requerimientos fiscales presentados/# de denuncias por DS)*100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3238521"/>
                  </a:ext>
                </a:extLst>
              </a:tr>
              <a:tr h="4662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Imputación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 de investigaciones finalizadas /# de casos judicializados por DS)*100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83188241"/>
                  </a:ext>
                </a:extLst>
              </a:tr>
              <a:tr h="4662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Eficacia policial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100-((# investigaciones finalizadas/# de denuncias por DS)*100)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8208330"/>
                  </a:ext>
                </a:extLst>
              </a:tr>
            </a:tbl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EAB1D2CE-0DE7-4C2C-9764-859011E7D904}"/>
              </a:ext>
            </a:extLst>
          </p:cNvPr>
          <p:cNvSpPr txBox="1"/>
          <p:nvPr/>
        </p:nvSpPr>
        <p:spPr>
          <a:xfrm>
            <a:off x="2786450" y="98038"/>
            <a:ext cx="6376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244459"/>
                </a:solidFill>
              </a:rPr>
              <a:t>METODOLOGÍA DEL ESTUDIO (IIASI)</a:t>
            </a:r>
            <a:endParaRPr lang="es-HN" sz="2800" b="1" dirty="0">
              <a:solidFill>
                <a:srgbClr val="244459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C972604-D2F2-45C7-8C67-1904DB3F60B6}"/>
              </a:ext>
            </a:extLst>
          </p:cNvPr>
          <p:cNvSpPr/>
          <p:nvPr/>
        </p:nvSpPr>
        <p:spPr>
          <a:xfrm>
            <a:off x="0" y="254545"/>
            <a:ext cx="2870641" cy="254576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D726A95-B94C-4329-8A2A-2B953D7309F8}"/>
              </a:ext>
            </a:extLst>
          </p:cNvPr>
          <p:cNvSpPr/>
          <p:nvPr/>
        </p:nvSpPr>
        <p:spPr>
          <a:xfrm>
            <a:off x="9045147" y="254545"/>
            <a:ext cx="1816441" cy="254576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8738D621-8412-4BAF-ACFB-7E0CFC245E18}"/>
              </a:ext>
            </a:extLst>
          </p:cNvPr>
          <p:cNvSpPr/>
          <p:nvPr/>
        </p:nvSpPr>
        <p:spPr>
          <a:xfrm>
            <a:off x="6308262" y="5591790"/>
            <a:ext cx="454772" cy="331070"/>
          </a:xfrm>
          <a:prstGeom prst="rightArrow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5D4F1ACB-0014-4942-B223-97FC83313B0B}"/>
              </a:ext>
            </a:extLst>
          </p:cNvPr>
          <p:cNvSpPr/>
          <p:nvPr/>
        </p:nvSpPr>
        <p:spPr>
          <a:xfrm>
            <a:off x="6308262" y="6095921"/>
            <a:ext cx="454772" cy="315202"/>
          </a:xfrm>
          <a:prstGeom prst="rightArrow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3" name="Flecha: a la izquierda y derecha 42">
            <a:extLst>
              <a:ext uri="{FF2B5EF4-FFF2-40B4-BE49-F238E27FC236}">
                <a16:creationId xmlns:a16="http://schemas.microsoft.com/office/drawing/2014/main" id="{04A23731-7C70-45DD-AC7A-A06EDB55935F}"/>
              </a:ext>
            </a:extLst>
          </p:cNvPr>
          <p:cNvSpPr/>
          <p:nvPr/>
        </p:nvSpPr>
        <p:spPr>
          <a:xfrm>
            <a:off x="4937233" y="1303281"/>
            <a:ext cx="2070538" cy="777739"/>
          </a:xfrm>
          <a:prstGeom prst="leftRightArrow">
            <a:avLst/>
          </a:prstGeom>
          <a:solidFill>
            <a:srgbClr val="8D9FA6"/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INFORME</a:t>
            </a:r>
            <a:endParaRPr lang="es-HN" sz="2400" b="1" dirty="0">
              <a:solidFill>
                <a:schemeClr val="bg1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1EE0A23-9927-4014-8C9A-8F9623DD4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180" y="2498238"/>
            <a:ext cx="5058149" cy="410831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A14CCA6-AE13-4621-8C6C-BA0197A433E0}"/>
              </a:ext>
            </a:extLst>
          </p:cNvPr>
          <p:cNvSpPr txBox="1"/>
          <p:nvPr/>
        </p:nvSpPr>
        <p:spPr>
          <a:xfrm>
            <a:off x="-552824" y="1224113"/>
            <a:ext cx="6098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1</a:t>
            </a:r>
            <a:r>
              <a:rPr lang="es-ES" sz="4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chemeClr val="bg1"/>
                </a:solidFill>
              </a:rPr>
              <a:t>Respuesta institucional </a:t>
            </a:r>
            <a:endParaRPr lang="es-HN" sz="1400" b="1" dirty="0">
              <a:solidFill>
                <a:schemeClr val="bg1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84D395B-2428-494C-8B5D-CB86450FB207}"/>
              </a:ext>
            </a:extLst>
          </p:cNvPr>
          <p:cNvSpPr/>
          <p:nvPr/>
        </p:nvSpPr>
        <p:spPr>
          <a:xfrm>
            <a:off x="7162798" y="1205673"/>
            <a:ext cx="4572002" cy="933291"/>
          </a:xfrm>
          <a:prstGeom prst="roundRect">
            <a:avLst/>
          </a:prstGeom>
          <a:solidFill>
            <a:srgbClr val="8D9FA6"/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 sz="2000" b="1" dirty="0">
              <a:solidFill>
                <a:srgbClr val="8D9FA6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567E240-0120-4D7B-8A91-437AB1F4E7AF}"/>
              </a:ext>
            </a:extLst>
          </p:cNvPr>
          <p:cNvSpPr txBox="1"/>
          <p:nvPr/>
        </p:nvSpPr>
        <p:spPr>
          <a:xfrm>
            <a:off x="6308262" y="1227884"/>
            <a:ext cx="6376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2 </a:t>
            </a:r>
            <a:r>
              <a:rPr lang="es-ES" sz="1800" b="1" dirty="0">
                <a:solidFill>
                  <a:schemeClr val="bg1"/>
                </a:solidFill>
              </a:rPr>
              <a:t>Resultados del Sistema  </a:t>
            </a:r>
            <a:endParaRPr lang="es-HN" sz="1400" b="1" dirty="0">
              <a:solidFill>
                <a:schemeClr val="bg1"/>
              </a:solidFill>
            </a:endParaRPr>
          </a:p>
        </p:txBody>
      </p:sp>
      <p:pic>
        <p:nvPicPr>
          <p:cNvPr id="29" name="Imagen 2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173FB0C-A0B7-4DEF-A45B-C1EC4787E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0578"/>
          <a:stretch/>
        </p:blipFill>
        <p:spPr>
          <a:xfrm>
            <a:off x="-13742" y="0"/>
            <a:ext cx="10648786" cy="192765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52948D-ADF6-43D8-AA1F-37D6F63B74F3}"/>
              </a:ext>
            </a:extLst>
          </p:cNvPr>
          <p:cNvSpPr txBox="1"/>
          <p:nvPr/>
        </p:nvSpPr>
        <p:spPr>
          <a:xfrm>
            <a:off x="2562573" y="3361244"/>
            <a:ext cx="8701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Abuso </a:t>
            </a:r>
            <a:r>
              <a:rPr lang="es-HN" sz="28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s-HN" sz="2800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exual</a:t>
            </a: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HN" sz="28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s-HN" sz="2800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nfantil</a:t>
            </a: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se define como contactos e interacciones entre un niño y un adulto cuando el adulto (agresor) utiliza a un niño para estimularse sexualmente a sí mismo, al niño, niña o a otra persona (</a:t>
            </a:r>
            <a:r>
              <a:rPr kumimoji="0" lang="es-HN" sz="2800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Center </a:t>
            </a:r>
            <a:r>
              <a:rPr kumimoji="0" lang="es-HN" sz="2800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Child Abuse and </a:t>
            </a:r>
            <a:r>
              <a:rPr kumimoji="0" lang="es-HN" sz="2800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Neglect</a:t>
            </a: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1978, EEUU).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61" y="1433590"/>
            <a:ext cx="681269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26" y="1488945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 SEXUAL</a:t>
            </a:r>
            <a:b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INFANTIL  (ASI)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C6DF8B1-AAA1-4F49-B49A-15F2EC70E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9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75253FD-B4B7-434D-93AA-CE525DADE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374102"/>
              </p:ext>
            </p:extLst>
          </p:nvPr>
        </p:nvGraphicFramePr>
        <p:xfrm>
          <a:off x="954201" y="2579239"/>
          <a:ext cx="10809890" cy="357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Icono Hombre Gratis de ionicons">
            <a:extLst>
              <a:ext uri="{FF2B5EF4-FFF2-40B4-BE49-F238E27FC236}">
                <a16:creationId xmlns:a16="http://schemas.microsoft.com/office/drawing/2014/main" id="{F397BD87-6A92-4E41-93D5-F1F60E4F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" y="5545028"/>
            <a:ext cx="920981" cy="9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1D335-1CB3-4E52-B850-F39BE02EEF90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                            </a:t>
            </a:r>
            <a:endParaRPr lang="es-HN" sz="32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FE7BB9-6181-4E49-9405-4D10E7FBF8A0}"/>
              </a:ext>
            </a:extLst>
          </p:cNvPr>
          <p:cNvSpPr txBox="1"/>
          <p:nvPr/>
        </p:nvSpPr>
        <p:spPr>
          <a:xfrm>
            <a:off x="1263785" y="3965394"/>
            <a:ext cx="1363799" cy="338554"/>
          </a:xfrm>
          <a:prstGeom prst="rect">
            <a:avLst/>
          </a:prstGeom>
          <a:solidFill>
            <a:srgbClr val="D99F6B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CONFIANZA</a:t>
            </a:r>
            <a:endParaRPr lang="es-HN" sz="16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4343BD-B87E-43A3-AAC5-39B63311F72C}"/>
              </a:ext>
            </a:extLst>
          </p:cNvPr>
          <p:cNvSpPr txBox="1"/>
          <p:nvPr/>
        </p:nvSpPr>
        <p:spPr>
          <a:xfrm>
            <a:off x="3392132" y="3424237"/>
            <a:ext cx="1363799" cy="307777"/>
          </a:xfrm>
          <a:prstGeom prst="rect">
            <a:avLst/>
          </a:prstGeom>
          <a:solidFill>
            <a:srgbClr val="D99F6B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CONFUSIÓN</a:t>
            </a:r>
            <a:endParaRPr lang="es-H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1CD4C9-2D75-42A9-B3D5-AE58B28D9567}"/>
              </a:ext>
            </a:extLst>
          </p:cNvPr>
          <p:cNvSpPr txBox="1"/>
          <p:nvPr/>
        </p:nvSpPr>
        <p:spPr>
          <a:xfrm>
            <a:off x="5483691" y="2982364"/>
            <a:ext cx="1363799" cy="307777"/>
          </a:xfrm>
          <a:prstGeom prst="rect">
            <a:avLst/>
          </a:prstGeom>
          <a:solidFill>
            <a:srgbClr val="D99F6B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TEMOR</a:t>
            </a:r>
            <a:endParaRPr lang="es-H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F3F4CC-9C53-403D-9534-38D478F79F0F}"/>
              </a:ext>
            </a:extLst>
          </p:cNvPr>
          <p:cNvSpPr txBox="1"/>
          <p:nvPr/>
        </p:nvSpPr>
        <p:spPr>
          <a:xfrm>
            <a:off x="5483690" y="2513225"/>
            <a:ext cx="1363799" cy="307777"/>
          </a:xfrm>
          <a:prstGeom prst="rect">
            <a:avLst/>
          </a:prstGeom>
          <a:solidFill>
            <a:srgbClr val="D99F6B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CULPA</a:t>
            </a:r>
            <a:endParaRPr lang="es-H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65E170-692D-4008-B12C-6CD7332CF84F}"/>
              </a:ext>
            </a:extLst>
          </p:cNvPr>
          <p:cNvSpPr txBox="1"/>
          <p:nvPr/>
        </p:nvSpPr>
        <p:spPr>
          <a:xfrm>
            <a:off x="5483690" y="2034492"/>
            <a:ext cx="1363799" cy="307777"/>
          </a:xfrm>
          <a:prstGeom prst="rect">
            <a:avLst/>
          </a:prstGeom>
          <a:solidFill>
            <a:srgbClr val="D99F6B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VERGÜENZA</a:t>
            </a:r>
            <a:endParaRPr lang="es-H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CD411383-115B-44DB-8BDD-F6FB3630E9A6}"/>
              </a:ext>
            </a:extLst>
          </p:cNvPr>
          <p:cNvSpPr/>
          <p:nvPr/>
        </p:nvSpPr>
        <p:spPr>
          <a:xfrm rot="20033443">
            <a:off x="7292112" y="2495208"/>
            <a:ext cx="567559" cy="309005"/>
          </a:xfrm>
          <a:prstGeom prst="rightArrow">
            <a:avLst/>
          </a:prstGeom>
          <a:solidFill>
            <a:srgbClr val="2444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4808452-4947-4DD0-8913-8D25080221AA}"/>
              </a:ext>
            </a:extLst>
          </p:cNvPr>
          <p:cNvSpPr/>
          <p:nvPr/>
        </p:nvSpPr>
        <p:spPr>
          <a:xfrm rot="20033443">
            <a:off x="8020514" y="2161112"/>
            <a:ext cx="567559" cy="309005"/>
          </a:xfrm>
          <a:prstGeom prst="rightArrow">
            <a:avLst/>
          </a:prstGeom>
          <a:solidFill>
            <a:srgbClr val="2444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D33C027-7280-45B4-9600-94B844F2D83D}"/>
              </a:ext>
            </a:extLst>
          </p:cNvPr>
          <p:cNvSpPr/>
          <p:nvPr/>
        </p:nvSpPr>
        <p:spPr>
          <a:xfrm rot="20033443">
            <a:off x="8666146" y="1852196"/>
            <a:ext cx="567559" cy="30900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C6902BC1-D4D7-440C-803D-5163EEA680DE}"/>
              </a:ext>
            </a:extLst>
          </p:cNvPr>
          <p:cNvSpPr/>
          <p:nvPr/>
        </p:nvSpPr>
        <p:spPr>
          <a:xfrm rot="20033443">
            <a:off x="9311778" y="1526627"/>
            <a:ext cx="567559" cy="30900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CBE96CA2-F6E7-47FF-9614-2085EE212D34}"/>
              </a:ext>
            </a:extLst>
          </p:cNvPr>
          <p:cNvSpPr/>
          <p:nvPr/>
        </p:nvSpPr>
        <p:spPr>
          <a:xfrm rot="20033443">
            <a:off x="9928878" y="1227656"/>
            <a:ext cx="567559" cy="30900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69EF145-FCBA-47E7-B50E-FB3FB0A924EA}"/>
              </a:ext>
            </a:extLst>
          </p:cNvPr>
          <p:cNvSpPr txBox="1"/>
          <p:nvPr/>
        </p:nvSpPr>
        <p:spPr>
          <a:xfrm>
            <a:off x="1839309" y="5620799"/>
            <a:ext cx="567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HN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D47770A-D0B8-4F95-A788-F4904E757A48}"/>
              </a:ext>
            </a:extLst>
          </p:cNvPr>
          <p:cNvSpPr txBox="1"/>
          <p:nvPr/>
        </p:nvSpPr>
        <p:spPr>
          <a:xfrm>
            <a:off x="4112170" y="5612524"/>
            <a:ext cx="567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s-HN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990890C-9D76-4967-9027-4376EA13B97F}"/>
              </a:ext>
            </a:extLst>
          </p:cNvPr>
          <p:cNvSpPr txBox="1"/>
          <p:nvPr/>
        </p:nvSpPr>
        <p:spPr>
          <a:xfrm>
            <a:off x="6258939" y="5612523"/>
            <a:ext cx="567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s-HN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B01D5AF-74AD-4601-8691-40F02DC64BFF}"/>
              </a:ext>
            </a:extLst>
          </p:cNvPr>
          <p:cNvSpPr/>
          <p:nvPr/>
        </p:nvSpPr>
        <p:spPr>
          <a:xfrm>
            <a:off x="8140444" y="5575481"/>
            <a:ext cx="645633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rgbClr val="9A1915"/>
                </a:solidFill>
                <a:latin typeface="Arial Black" panose="020B0A04020102020204" pitchFamily="34" charset="0"/>
              </a:rPr>
              <a:t>4</a:t>
            </a:r>
            <a:endParaRPr lang="es-HN" sz="4400" dirty="0">
              <a:solidFill>
                <a:srgbClr val="9A1915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EF3AC1D-1DD8-401F-B508-02FFDEE05134}"/>
              </a:ext>
            </a:extLst>
          </p:cNvPr>
          <p:cNvSpPr/>
          <p:nvPr/>
        </p:nvSpPr>
        <p:spPr>
          <a:xfrm>
            <a:off x="10506944" y="5560486"/>
            <a:ext cx="645633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rgbClr val="9A1915"/>
                </a:solidFill>
                <a:latin typeface="Arial Black" panose="020B0A04020102020204" pitchFamily="34" charset="0"/>
              </a:rPr>
              <a:t>5</a:t>
            </a:r>
            <a:endParaRPr lang="es-HN" sz="4000" dirty="0">
              <a:solidFill>
                <a:srgbClr val="9A1915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Picture 2" descr="Niños pareja | Icono Gratis">
            <a:extLst>
              <a:ext uri="{FF2B5EF4-FFF2-40B4-BE49-F238E27FC236}">
                <a16:creationId xmlns:a16="http://schemas.microsoft.com/office/drawing/2014/main" id="{595B6BE3-ED58-406C-8D51-4EC8257F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828" y="1283994"/>
            <a:ext cx="841492" cy="8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665EB4D4-02D3-47A0-AC93-BDCD24407504}"/>
              </a:ext>
            </a:extLst>
          </p:cNvPr>
          <p:cNvSpPr txBox="1"/>
          <p:nvPr/>
        </p:nvSpPr>
        <p:spPr>
          <a:xfrm>
            <a:off x="33220" y="5091673"/>
            <a:ext cx="1041159" cy="40011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ETAPA</a:t>
            </a:r>
            <a:endParaRPr lang="es-HN" sz="2000" b="1" dirty="0">
              <a:solidFill>
                <a:schemeClr val="bg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3907601-C604-4819-BFCF-9D1D14ACE4D6}"/>
              </a:ext>
            </a:extLst>
          </p:cNvPr>
          <p:cNvSpPr txBox="1"/>
          <p:nvPr/>
        </p:nvSpPr>
        <p:spPr>
          <a:xfrm>
            <a:off x="33220" y="4631498"/>
            <a:ext cx="1041159" cy="384721"/>
          </a:xfrm>
          <a:prstGeom prst="rect">
            <a:avLst/>
          </a:prstGeom>
          <a:solidFill>
            <a:srgbClr val="D99F6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900" b="1" dirty="0">
                <a:solidFill>
                  <a:schemeClr val="bg1"/>
                </a:solidFill>
              </a:rPr>
              <a:t>EFECTO</a:t>
            </a:r>
            <a:endParaRPr lang="es-HN" sz="1900" b="1" dirty="0">
              <a:solidFill>
                <a:schemeClr val="bg1"/>
              </a:solidFill>
            </a:endParaRPr>
          </a:p>
        </p:txBody>
      </p:sp>
      <p:graphicFrame>
        <p:nvGraphicFramePr>
          <p:cNvPr id="35" name="Diagrama 34">
            <a:extLst>
              <a:ext uri="{FF2B5EF4-FFF2-40B4-BE49-F238E27FC236}">
                <a16:creationId xmlns:a16="http://schemas.microsoft.com/office/drawing/2014/main" id="{6DFA2336-639B-4163-8645-68B49C797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794803"/>
              </p:ext>
            </p:extLst>
          </p:nvPr>
        </p:nvGraphicFramePr>
        <p:xfrm>
          <a:off x="360906" y="1061170"/>
          <a:ext cx="4914056" cy="122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4B548313-B016-4B93-B63D-4645AF01D4FB}"/>
              </a:ext>
            </a:extLst>
          </p:cNvPr>
          <p:cNvSpPr txBox="1"/>
          <p:nvPr/>
        </p:nvSpPr>
        <p:spPr>
          <a:xfrm>
            <a:off x="0" y="189672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ETAPAS DEL ABUSO SEXUAL INFANTIL</a:t>
            </a:r>
            <a:endParaRPr lang="es-H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Graphic spid="3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-1389" y="2"/>
            <a:ext cx="10648786" cy="15539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918" y="1149380"/>
            <a:ext cx="777818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15" y="1204735"/>
            <a:ext cx="6788508" cy="1050758"/>
          </a:xfrm>
        </p:spPr>
        <p:txBody>
          <a:bodyPr/>
          <a:lstStyle/>
          <a:p>
            <a:pPr algn="l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MEDIADORES DE GRAVEDAD SECUELAS DE ASI </a:t>
            </a:r>
            <a:endParaRPr lang="es-H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12C4A7-2803-4116-B836-D5D691A3CA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967" b="10399"/>
          <a:stretch/>
        </p:blipFill>
        <p:spPr>
          <a:xfrm>
            <a:off x="2354602" y="2664256"/>
            <a:ext cx="9087756" cy="3668088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980AEBF-7B4B-4868-98E5-3C7D07963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4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0" y="0"/>
            <a:ext cx="10648786" cy="15539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58" y="1124665"/>
            <a:ext cx="8676427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96" y="1180020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CARACTERISTICAS ASI EN HONDURAS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1234A0C-0F02-4EB7-BB69-A69885C29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284723"/>
              </p:ext>
            </p:extLst>
          </p:nvPr>
        </p:nvGraphicFramePr>
        <p:xfrm>
          <a:off x="2854410" y="3101546"/>
          <a:ext cx="8217244" cy="328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6223FEC-D33A-4B60-A63B-080070582F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1778"/>
      </p:ext>
    </p:extLst>
  </p:cSld>
  <p:clrMapOvr>
    <a:masterClrMapping/>
  </p:clrMapOvr>
</p:sld>
</file>

<file path=ppt/theme/theme1.xml><?xml version="1.0" encoding="utf-8"?>
<a:theme xmlns:a="http://schemas.openxmlformats.org/drawingml/2006/main" name="1_Muestra de gráficos inteligentes de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399098_TF55917490_Win32" id="{11FD1E0D-A0B0-42B5-AAAD-FE0A74C56C86}" vid="{DEFD0BE8-1B86-4BCD-AE4F-501BEB2A3F34}"/>
    </a:ext>
  </a:extLst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E1914F39FC554AA155F3367CA92195" ma:contentTypeVersion="15" ma:contentTypeDescription="Crear nuevo documento." ma:contentTypeScope="" ma:versionID="debcdc1070bfb451e22fed893542b25f">
  <xsd:schema xmlns:xsd="http://www.w3.org/2001/XMLSchema" xmlns:xs="http://www.w3.org/2001/XMLSchema" xmlns:p="http://schemas.microsoft.com/office/2006/metadata/properties" xmlns:ns2="965a5741-ba4b-4d9f-804a-546affdbefb7" xmlns:ns3="9f89ca08-190d-4dfd-a7ea-c83dedfef72a" targetNamespace="http://schemas.microsoft.com/office/2006/metadata/properties" ma:root="true" ma:fieldsID="e14aae13b336a4879342d2eeb7447fb2" ns2:_="" ns3:_="">
    <xsd:import namespace="965a5741-ba4b-4d9f-804a-546affdbefb7"/>
    <xsd:import namespace="9f89ca08-190d-4dfd-a7ea-c83dedfef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a5741-ba4b-4d9f-804a-546affdbef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edd85dcc-d5fa-408e-a42f-cb98906050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9ca08-190d-4dfd-a7ea-c83dedfef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5fc934-f414-4f93-ab8a-03dc18b7c28d}" ma:internalName="TaxCatchAll" ma:showField="CatchAllData" ma:web="9f89ca08-190d-4dfd-a7ea-c83dedfef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5a5741-ba4b-4d9f-804a-546affdbefb7">
      <Terms xmlns="http://schemas.microsoft.com/office/infopath/2007/PartnerControls"/>
    </lcf76f155ced4ddcb4097134ff3c332f>
    <TaxCatchAll xmlns="9f89ca08-190d-4dfd-a7ea-c83dedfef72a" xsi:nil="true"/>
  </documentManagement>
</p:properties>
</file>

<file path=customXml/itemProps1.xml><?xml version="1.0" encoding="utf-8"?>
<ds:datastoreItem xmlns:ds="http://schemas.openxmlformats.org/officeDocument/2006/customXml" ds:itemID="{91C76063-FC61-4698-A4A0-9DD24A9D314D}"/>
</file>

<file path=customXml/itemProps2.xml><?xml version="1.0" encoding="utf-8"?>
<ds:datastoreItem xmlns:ds="http://schemas.openxmlformats.org/officeDocument/2006/customXml" ds:itemID="{A9229D02-276F-4F54-A766-F7E8EA4B03A1}"/>
</file>

<file path=customXml/itemProps3.xml><?xml version="1.0" encoding="utf-8"?>
<ds:datastoreItem xmlns:ds="http://schemas.openxmlformats.org/officeDocument/2006/customXml" ds:itemID="{E3AFEFCE-FF34-4ECF-910E-39B813C0FDBD}"/>
</file>

<file path=docProps/app.xml><?xml version="1.0" encoding="utf-8"?>
<Properties xmlns="http://schemas.openxmlformats.org/officeDocument/2006/extended-properties" xmlns:vt="http://schemas.openxmlformats.org/officeDocument/2006/docPropsVTypes">
  <Template>Muestrario de gráficos inteligentes</Template>
  <TotalTime>6117</TotalTime>
  <Words>1529</Words>
  <Application>Microsoft Office PowerPoint</Application>
  <PresentationFormat>Panorámica</PresentationFormat>
  <Paragraphs>366</Paragraphs>
  <Slides>30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Open Sans</vt:lpstr>
      <vt:lpstr>Segoe UI</vt:lpstr>
      <vt:lpstr>Segoe UI Light</vt:lpstr>
      <vt:lpstr>Segoe UI Semibold</vt:lpstr>
      <vt:lpstr>1_Muestra de gráficos inteligentes de Neal Creative</vt:lpstr>
      <vt:lpstr>Showeet theme</vt:lpstr>
      <vt:lpstr>Presentación de PowerPoint</vt:lpstr>
      <vt:lpstr>PROPÓSITO DEL  ESTUDIO</vt:lpstr>
      <vt:lpstr>OBJETIVO DEL  ESTUDIO</vt:lpstr>
      <vt:lpstr>OBJETIVOS  ESPECIFICOS</vt:lpstr>
      <vt:lpstr>Presentación de PowerPoint</vt:lpstr>
      <vt:lpstr>ABUSO SEXUAL INFANTIL  (ASI)</vt:lpstr>
      <vt:lpstr>Presentación de PowerPoint</vt:lpstr>
      <vt:lpstr>FACTORES MEDIADORES DE GRAVEDAD SECUELAS DE ASI </vt:lpstr>
      <vt:lpstr>CARACTERISTICAS ASI EN HONDURAS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dianamedina03hn@gmail.com</dc:creator>
  <cp:keywords/>
  <dc:description/>
  <cp:lastModifiedBy>ANA KARENINA CARDONA REYES</cp:lastModifiedBy>
  <cp:revision>147</cp:revision>
  <dcterms:created xsi:type="dcterms:W3CDTF">2021-10-15T04:25:08Z</dcterms:created>
  <dcterms:modified xsi:type="dcterms:W3CDTF">2022-04-01T21:29:12Z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0x01010038E1914F39FC554AA155F3367CA92195</vt:lpwstr>
  </property>
</Properties>
</file>